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66" r:id="rId2"/>
    <p:sldId id="367" r:id="rId3"/>
    <p:sldId id="380" r:id="rId4"/>
    <p:sldId id="296" r:id="rId5"/>
    <p:sldId id="368" r:id="rId6"/>
    <p:sldId id="303" r:id="rId7"/>
    <p:sldId id="312" r:id="rId8"/>
    <p:sldId id="363" r:id="rId9"/>
    <p:sldId id="318" r:id="rId10"/>
    <p:sldId id="263" r:id="rId11"/>
    <p:sldId id="319" r:id="rId12"/>
    <p:sldId id="299" r:id="rId13"/>
    <p:sldId id="374" r:id="rId14"/>
    <p:sldId id="265" r:id="rId15"/>
    <p:sldId id="325" r:id="rId16"/>
    <p:sldId id="376" r:id="rId17"/>
    <p:sldId id="324" r:id="rId18"/>
    <p:sldId id="364" r:id="rId19"/>
    <p:sldId id="267" r:id="rId20"/>
    <p:sldId id="327" r:id="rId21"/>
    <p:sldId id="320" r:id="rId22"/>
    <p:sldId id="339" r:id="rId23"/>
    <p:sldId id="337" r:id="rId24"/>
    <p:sldId id="330" r:id="rId25"/>
    <p:sldId id="297" r:id="rId26"/>
    <p:sldId id="331" r:id="rId27"/>
    <p:sldId id="365" r:id="rId28"/>
    <p:sldId id="276" r:id="rId29"/>
    <p:sldId id="332" r:id="rId30"/>
    <p:sldId id="333" r:id="rId31"/>
    <p:sldId id="334" r:id="rId32"/>
    <p:sldId id="335" r:id="rId33"/>
    <p:sldId id="336" r:id="rId34"/>
    <p:sldId id="340" r:id="rId35"/>
    <p:sldId id="338" r:id="rId36"/>
    <p:sldId id="345" r:id="rId37"/>
    <p:sldId id="346" r:id="rId38"/>
    <p:sldId id="359" r:id="rId39"/>
    <p:sldId id="360" r:id="rId40"/>
    <p:sldId id="371" r:id="rId41"/>
    <p:sldId id="378" r:id="rId42"/>
    <p:sldId id="379" r:id="rId43"/>
    <p:sldId id="293" r:id="rId44"/>
    <p:sldId id="375" r:id="rId45"/>
    <p:sldId id="381" r:id="rId4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41B1699-B6EF-49F4-9B3F-FB9704067BF5}">
          <p14:sldIdLst>
            <p14:sldId id="366"/>
          </p14:sldIdLst>
        </p14:section>
        <p14:section name="Index" id="{A1E2600E-5494-458B-A267-491340A567BE}">
          <p14:sldIdLst>
            <p14:sldId id="367"/>
          </p14:sldIdLst>
        </p14:section>
        <p14:section name="Introduction" id="{A4A9803E-2C63-45DD-A1E1-335E2441EBB5}">
          <p14:sldIdLst>
            <p14:sldId id="380"/>
            <p14:sldId id="296"/>
            <p14:sldId id="368"/>
            <p14:sldId id="303"/>
            <p14:sldId id="312"/>
          </p14:sldIdLst>
        </p14:section>
        <p14:section name="Context" id="{0B73432C-DF1F-4865-B48F-B598F58B10AA}">
          <p14:sldIdLst/>
        </p14:section>
        <p14:section name="Literature review" id="{50FA9FC9-2D93-4454-AF95-48500E5A7A8B}">
          <p14:sldIdLst>
            <p14:sldId id="363"/>
            <p14:sldId id="318"/>
            <p14:sldId id="263"/>
            <p14:sldId id="319"/>
            <p14:sldId id="299"/>
            <p14:sldId id="374"/>
            <p14:sldId id="265"/>
            <p14:sldId id="325"/>
            <p14:sldId id="376"/>
            <p14:sldId id="324"/>
          </p14:sldIdLst>
        </p14:section>
        <p14:section name="Research methodology" id="{0C44E53F-0C13-4B21-A4F0-EFBB222A0B8D}">
          <p14:sldIdLst>
            <p14:sldId id="364"/>
            <p14:sldId id="267"/>
            <p14:sldId id="327"/>
            <p14:sldId id="320"/>
            <p14:sldId id="339"/>
            <p14:sldId id="337"/>
            <p14:sldId id="330"/>
            <p14:sldId id="297"/>
            <p14:sldId id="331"/>
          </p14:sldIdLst>
        </p14:section>
        <p14:section name="Findings" id="{79F9B1DD-8C67-443A-962E-FA82F074EEBF}">
          <p14:sldIdLst>
            <p14:sldId id="365"/>
          </p14:sldIdLst>
        </p14:section>
        <p14:section name="Exploratory Analysis" id="{B78360E0-7E67-4BB7-9A1D-FADE22AC0DCA}">
          <p14:sldIdLst>
            <p14:sldId id="276"/>
            <p14:sldId id="332"/>
            <p14:sldId id="333"/>
            <p14:sldId id="334"/>
            <p14:sldId id="335"/>
            <p14:sldId id="336"/>
            <p14:sldId id="340"/>
            <p14:sldId id="338"/>
            <p14:sldId id="345"/>
          </p14:sldIdLst>
        </p14:section>
        <p14:section name="Factor analysis" id="{C6ADB96E-38FD-4674-AF77-45673AD77DB2}">
          <p14:sldIdLst>
            <p14:sldId id="346"/>
            <p14:sldId id="359"/>
            <p14:sldId id="360"/>
          </p14:sldIdLst>
        </p14:section>
        <p14:section name="Conclusion" id="{1E68C556-19F5-4247-BC58-7A8BB3A3452F}">
          <p14:sldIdLst>
            <p14:sldId id="371"/>
            <p14:sldId id="378"/>
            <p14:sldId id="379"/>
            <p14:sldId id="293"/>
            <p14:sldId id="375"/>
            <p14:sldId id="3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000"/>
    <a:srgbClr val="00B050"/>
    <a:srgbClr val="2E75B6"/>
    <a:srgbClr val="ED7D31"/>
    <a:srgbClr val="215482"/>
    <a:srgbClr val="B2510F"/>
    <a:srgbClr val="548235"/>
    <a:srgbClr val="0070C0"/>
    <a:srgbClr val="A9C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9346" autoAdjust="0"/>
  </p:normalViewPr>
  <p:slideViewPr>
    <p:cSldViewPr snapToGrid="0">
      <p:cViewPr varScale="1">
        <p:scale>
          <a:sx n="76" d="100"/>
          <a:sy n="76" d="100"/>
        </p:scale>
        <p:origin x="8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&#35542;&#25991;\Fontes\INE\20210311_balan&#231;a%20comerci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GA\DI%20-%20Tese\Cadernos\&#36986;&#36104;\20210428_Lista_CONTROL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GA\DI%20-%20Tese\20210825_defes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9492563429571"/>
          <c:y val="5.0925925925925923E-2"/>
          <c:w val="0.84484951881014869"/>
          <c:h val="0.79249234619125253"/>
        </c:manualLayout>
      </c:layout>
      <c:lineChart>
        <c:grouping val="standard"/>
        <c:varyColors val="0"/>
        <c:ser>
          <c:idx val="0"/>
          <c:order val="0"/>
          <c:tx>
            <c:strRef>
              <c:f>'Balança Comercial'!$B$2</c:f>
              <c:strCache>
                <c:ptCount val="1"/>
                <c:pt idx="0">
                  <c:v>IMP</c:v>
                </c:pt>
              </c:strCache>
            </c:strRef>
          </c:tx>
          <c:spPr>
            <a:ln w="3810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'Balança Comercial'!$A$3:$A$49</c:f>
              <c:strCache>
                <c:ptCount val="47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</c:strCache>
            </c:strRef>
          </c:cat>
          <c:val>
            <c:numRef>
              <c:f>'Balança Comercial'!$B$3:$B$49</c:f>
              <c:numCache>
                <c:formatCode>_-[$€-2]\ * #,##0_-;\-[$€-2]\ * #,##0_-;_-[$€-2]\ * "-"??_-;_-@_-</c:formatCode>
                <c:ptCount val="47"/>
                <c:pt idx="0">
                  <c:v>18674499</c:v>
                </c:pt>
                <c:pt idx="1">
                  <c:v>16406790</c:v>
                </c:pt>
                <c:pt idx="2">
                  <c:v>20907687</c:v>
                </c:pt>
                <c:pt idx="3">
                  <c:v>36193613</c:v>
                </c:pt>
                <c:pt idx="4">
                  <c:v>36998948</c:v>
                </c:pt>
                <c:pt idx="5">
                  <c:v>45593235</c:v>
                </c:pt>
                <c:pt idx="6">
                  <c:v>72179298</c:v>
                </c:pt>
                <c:pt idx="7">
                  <c:v>106697664</c:v>
                </c:pt>
                <c:pt idx="8">
                  <c:v>128028287</c:v>
                </c:pt>
                <c:pt idx="9">
                  <c:v>128081818</c:v>
                </c:pt>
                <c:pt idx="10">
                  <c:v>146005467</c:v>
                </c:pt>
                <c:pt idx="11">
                  <c:v>198204353</c:v>
                </c:pt>
                <c:pt idx="12">
                  <c:v>256890499</c:v>
                </c:pt>
                <c:pt idx="13">
                  <c:v>400340175</c:v>
                </c:pt>
                <c:pt idx="14">
                  <c:v>467212725</c:v>
                </c:pt>
                <c:pt idx="15">
                  <c:v>460330185</c:v>
                </c:pt>
                <c:pt idx="16">
                  <c:v>479312028</c:v>
                </c:pt>
                <c:pt idx="17">
                  <c:v>551659494</c:v>
                </c:pt>
                <c:pt idx="18">
                  <c:v>623958664</c:v>
                </c:pt>
                <c:pt idx="19">
                  <c:v>625138035</c:v>
                </c:pt>
                <c:pt idx="20">
                  <c:v>636179464</c:v>
                </c:pt>
                <c:pt idx="21">
                  <c:v>554382476</c:v>
                </c:pt>
                <c:pt idx="22">
                  <c:v>585045613</c:v>
                </c:pt>
                <c:pt idx="23">
                  <c:v>733498596</c:v>
                </c:pt>
                <c:pt idx="24">
                  <c:v>944294402</c:v>
                </c:pt>
                <c:pt idx="25">
                  <c:v>1012481935</c:v>
                </c:pt>
                <c:pt idx="26">
                  <c:v>1060701525</c:v>
                </c:pt>
                <c:pt idx="27">
                  <c:v>814482758</c:v>
                </c:pt>
                <c:pt idx="28">
                  <c:v>721236750</c:v>
                </c:pt>
                <c:pt idx="29">
                  <c:v>669698388</c:v>
                </c:pt>
                <c:pt idx="30">
                  <c:v>651268041</c:v>
                </c:pt>
                <c:pt idx="31">
                  <c:v>583157883</c:v>
                </c:pt>
                <c:pt idx="32">
                  <c:v>550413217</c:v>
                </c:pt>
                <c:pt idx="33">
                  <c:v>571684102</c:v>
                </c:pt>
                <c:pt idx="34">
                  <c:v>589333246</c:v>
                </c:pt>
                <c:pt idx="35">
                  <c:v>285071892</c:v>
                </c:pt>
                <c:pt idx="36">
                  <c:v>362641890</c:v>
                </c:pt>
                <c:pt idx="37">
                  <c:v>343537933</c:v>
                </c:pt>
                <c:pt idx="38">
                  <c:v>296458882</c:v>
                </c:pt>
                <c:pt idx="39">
                  <c:v>238408189</c:v>
                </c:pt>
                <c:pt idx="40">
                  <c:v>253088219</c:v>
                </c:pt>
                <c:pt idx="41">
                  <c:v>271329978</c:v>
                </c:pt>
                <c:pt idx="42">
                  <c:v>299120873</c:v>
                </c:pt>
                <c:pt idx="43">
                  <c:v>333174133</c:v>
                </c:pt>
                <c:pt idx="44">
                  <c:v>377423382</c:v>
                </c:pt>
                <c:pt idx="45">
                  <c:v>398345309</c:v>
                </c:pt>
                <c:pt idx="46">
                  <c:v>292415731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C9-4EEA-B455-8FFC9902AC6D}"/>
            </c:ext>
          </c:extLst>
        </c:ser>
        <c:ser>
          <c:idx val="1"/>
          <c:order val="1"/>
          <c:tx>
            <c:strRef>
              <c:f>'Balança Comercial'!$C$2</c:f>
              <c:strCache>
                <c:ptCount val="1"/>
                <c:pt idx="0">
                  <c:v>EXP</c:v>
                </c:pt>
              </c:strCache>
            </c:strRef>
          </c:tx>
          <c:spPr>
            <a:ln w="76200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'Balança Comercial'!$A$3:$A$49</c:f>
              <c:strCache>
                <c:ptCount val="47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</c:strCache>
            </c:strRef>
          </c:cat>
          <c:val>
            <c:numRef>
              <c:f>'Balança Comercial'!$C$3:$C$49</c:f>
              <c:numCache>
                <c:formatCode>_-[$€-2]\ * #,##0_-;\-[$€-2]\ * #,##0_-;_-[$€-2]\ * "-"??_-;_-@_-</c:formatCode>
                <c:ptCount val="47"/>
                <c:pt idx="0">
                  <c:v>4486907</c:v>
                </c:pt>
                <c:pt idx="1">
                  <c:v>2319241</c:v>
                </c:pt>
                <c:pt idx="2">
                  <c:v>3148093</c:v>
                </c:pt>
                <c:pt idx="3">
                  <c:v>3605630</c:v>
                </c:pt>
                <c:pt idx="4">
                  <c:v>6173627</c:v>
                </c:pt>
                <c:pt idx="5">
                  <c:v>9495451</c:v>
                </c:pt>
                <c:pt idx="6">
                  <c:v>10536018</c:v>
                </c:pt>
                <c:pt idx="7">
                  <c:v>10832898</c:v>
                </c:pt>
                <c:pt idx="8">
                  <c:v>15247932</c:v>
                </c:pt>
                <c:pt idx="9">
                  <c:v>31365624</c:v>
                </c:pt>
                <c:pt idx="10">
                  <c:v>34862277</c:v>
                </c:pt>
                <c:pt idx="11">
                  <c:v>41200971</c:v>
                </c:pt>
                <c:pt idx="12">
                  <c:v>44831307</c:v>
                </c:pt>
                <c:pt idx="13">
                  <c:v>47964336</c:v>
                </c:pt>
                <c:pt idx="14">
                  <c:v>58931512</c:v>
                </c:pt>
                <c:pt idx="15">
                  <c:v>111563355</c:v>
                </c:pt>
                <c:pt idx="16">
                  <c:v>118977532</c:v>
                </c:pt>
                <c:pt idx="17">
                  <c:v>102993850</c:v>
                </c:pt>
                <c:pt idx="18">
                  <c:v>94399301</c:v>
                </c:pt>
                <c:pt idx="19">
                  <c:v>97688119</c:v>
                </c:pt>
                <c:pt idx="20">
                  <c:v>112322753</c:v>
                </c:pt>
                <c:pt idx="21">
                  <c:v>133001241</c:v>
                </c:pt>
                <c:pt idx="22">
                  <c:v>138198808</c:v>
                </c:pt>
                <c:pt idx="23">
                  <c:v>132136304</c:v>
                </c:pt>
                <c:pt idx="24">
                  <c:v>114370577</c:v>
                </c:pt>
                <c:pt idx="25">
                  <c:v>100041090</c:v>
                </c:pt>
                <c:pt idx="26">
                  <c:v>119464361</c:v>
                </c:pt>
                <c:pt idx="27">
                  <c:v>108885771</c:v>
                </c:pt>
                <c:pt idx="28">
                  <c:v>94445103</c:v>
                </c:pt>
                <c:pt idx="29">
                  <c:v>94253476</c:v>
                </c:pt>
                <c:pt idx="30">
                  <c:v>90447521</c:v>
                </c:pt>
                <c:pt idx="31">
                  <c:v>87116094</c:v>
                </c:pt>
                <c:pt idx="32">
                  <c:v>109019606</c:v>
                </c:pt>
                <c:pt idx="33">
                  <c:v>298594111</c:v>
                </c:pt>
                <c:pt idx="34">
                  <c:v>179815675</c:v>
                </c:pt>
                <c:pt idx="35">
                  <c:v>86486453</c:v>
                </c:pt>
                <c:pt idx="36">
                  <c:v>127747500</c:v>
                </c:pt>
                <c:pt idx="37">
                  <c:v>191959797</c:v>
                </c:pt>
                <c:pt idx="38">
                  <c:v>190080936</c:v>
                </c:pt>
                <c:pt idx="39">
                  <c:v>139006460</c:v>
                </c:pt>
                <c:pt idx="40">
                  <c:v>124547582</c:v>
                </c:pt>
                <c:pt idx="41">
                  <c:v>145432750</c:v>
                </c:pt>
                <c:pt idx="42">
                  <c:v>138478496</c:v>
                </c:pt>
                <c:pt idx="43">
                  <c:v>145723464</c:v>
                </c:pt>
                <c:pt idx="44">
                  <c:v>147845671</c:v>
                </c:pt>
                <c:pt idx="45">
                  <c:v>151246836</c:v>
                </c:pt>
                <c:pt idx="46">
                  <c:v>242844033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C9-4EEA-B455-8FFC9902A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smooth val="0"/>
        <c:axId val="2059594031"/>
        <c:axId val="2059596943"/>
      </c:lineChart>
      <c:catAx>
        <c:axId val="2059594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ja-JP"/>
          </a:p>
        </c:txPr>
        <c:crossAx val="2059596943"/>
        <c:crosses val="autoZero"/>
        <c:auto val="1"/>
        <c:lblAlgn val="ctr"/>
        <c:lblOffset val="100"/>
        <c:tickLblSkip val="2"/>
        <c:noMultiLvlLbl val="0"/>
      </c:catAx>
      <c:valAx>
        <c:axId val="205959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€-2]\ * #,##0_-;\-[$€-2]\ * #,##0_-;_-[$€-2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ja-JP"/>
          </a:p>
        </c:txPr>
        <c:crossAx val="2059594031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2303313648293962E-2"/>
                <c:y val="0.738372355798561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ja-JP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74155183727038"/>
          <c:y val="0.92916145691254226"/>
          <c:w val="0.21562161721310261"/>
          <c:h val="6.4212893634080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2"/>
          <c:tx>
            <c:strRef>
              <c:f>Progresso!$J$1</c:f>
              <c:strCache>
                <c:ptCount val="1"/>
                <c:pt idx="0">
                  <c:v>Inquéritos respondidos</c:v>
                </c:pt>
              </c:strCache>
            </c:strRef>
          </c:tx>
          <c:spPr>
            <a:ln w="285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Pt>
            <c:idx val="0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644-4351-911E-D7EF8F696FCE}"/>
              </c:ext>
            </c:extLst>
          </c:dPt>
          <c:dPt>
            <c:idx val="1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644-4351-911E-D7EF8F696FCE}"/>
              </c:ext>
            </c:extLst>
          </c:dPt>
          <c:dPt>
            <c:idx val="9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644-4351-911E-D7EF8F696FCE}"/>
              </c:ext>
            </c:extLst>
          </c:dPt>
          <c:dPt>
            <c:idx val="14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644-4351-911E-D7EF8F696FCE}"/>
              </c:ext>
            </c:extLst>
          </c:dPt>
          <c:dPt>
            <c:idx val="27"/>
            <c:marker>
              <c:symbol val="square"/>
              <c:size val="8"/>
              <c:spPr>
                <a:solidFill>
                  <a:schemeClr val="tx1"/>
                </a:solidFill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644-4351-911E-D7EF8F696FCE}"/>
              </c:ext>
            </c:extLst>
          </c:dPt>
          <c:cat>
            <c:numRef>
              <c:f>Progresso!$B$2:$B$31</c:f>
              <c:numCache>
                <c:formatCode>m/d/yyyy</c:formatCode>
                <c:ptCount val="30"/>
                <c:pt idx="0">
                  <c:v>44313</c:v>
                </c:pt>
                <c:pt idx="1">
                  <c:v>44314</c:v>
                </c:pt>
                <c:pt idx="2">
                  <c:v>44315</c:v>
                </c:pt>
                <c:pt idx="3">
                  <c:v>44316</c:v>
                </c:pt>
                <c:pt idx="4">
                  <c:v>44317</c:v>
                </c:pt>
                <c:pt idx="5">
                  <c:v>44318</c:v>
                </c:pt>
                <c:pt idx="6">
                  <c:v>44319</c:v>
                </c:pt>
                <c:pt idx="7">
                  <c:v>44320</c:v>
                </c:pt>
                <c:pt idx="8">
                  <c:v>44321</c:v>
                </c:pt>
                <c:pt idx="9">
                  <c:v>44322</c:v>
                </c:pt>
                <c:pt idx="10">
                  <c:v>44323</c:v>
                </c:pt>
                <c:pt idx="11">
                  <c:v>44324</c:v>
                </c:pt>
                <c:pt idx="12">
                  <c:v>44325</c:v>
                </c:pt>
                <c:pt idx="13">
                  <c:v>44326</c:v>
                </c:pt>
                <c:pt idx="14">
                  <c:v>44327</c:v>
                </c:pt>
                <c:pt idx="15">
                  <c:v>44328</c:v>
                </c:pt>
                <c:pt idx="16">
                  <c:v>44329</c:v>
                </c:pt>
                <c:pt idx="17">
                  <c:v>44330</c:v>
                </c:pt>
                <c:pt idx="18">
                  <c:v>44331</c:v>
                </c:pt>
                <c:pt idx="19">
                  <c:v>44332</c:v>
                </c:pt>
                <c:pt idx="20">
                  <c:v>44333</c:v>
                </c:pt>
                <c:pt idx="21">
                  <c:v>44334</c:v>
                </c:pt>
                <c:pt idx="22">
                  <c:v>44335</c:v>
                </c:pt>
                <c:pt idx="23">
                  <c:v>44336</c:v>
                </c:pt>
                <c:pt idx="24">
                  <c:v>44337</c:v>
                </c:pt>
                <c:pt idx="25">
                  <c:v>44338</c:v>
                </c:pt>
                <c:pt idx="26">
                  <c:v>44339</c:v>
                </c:pt>
                <c:pt idx="27">
                  <c:v>44340</c:v>
                </c:pt>
                <c:pt idx="28">
                  <c:v>44341</c:v>
                </c:pt>
                <c:pt idx="29">
                  <c:v>44342</c:v>
                </c:pt>
              </c:numCache>
            </c:numRef>
          </c:cat>
          <c:val>
            <c:numRef>
              <c:f>Progresso!$J$2:$J$31</c:f>
              <c:numCache>
                <c:formatCode>General</c:formatCode>
                <c:ptCount val="30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  <c:pt idx="21">
                  <c:v>1</c:v>
                </c:pt>
                <c:pt idx="22">
                  <c:v>7</c:v>
                </c:pt>
                <c:pt idx="23">
                  <c:v>4</c:v>
                </c:pt>
                <c:pt idx="24">
                  <c:v>6</c:v>
                </c:pt>
                <c:pt idx="25">
                  <c:v>0</c:v>
                </c:pt>
                <c:pt idx="26">
                  <c:v>0</c:v>
                </c:pt>
                <c:pt idx="27">
                  <c:v>17</c:v>
                </c:pt>
                <c:pt idx="28">
                  <c:v>2</c:v>
                </c:pt>
                <c:pt idx="2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44-4351-911E-D7EF8F69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045536"/>
        <c:axId val="10610447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Progresso!$C$1</c15:sqref>
                        </c15:formulaRef>
                      </c:ext>
                    </c:extLst>
                    <c:strCache>
                      <c:ptCount val="1"/>
                      <c:pt idx="0">
                        <c:v>Total pedidos enviados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885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Progresso!$B$2:$B$31</c15:sqref>
                        </c15:formulaRef>
                      </c:ext>
                    </c:extLst>
                    <c:numCache>
                      <c:formatCode>m/d/yyyy</c:formatCode>
                      <c:ptCount val="30"/>
                      <c:pt idx="0">
                        <c:v>44313</c:v>
                      </c:pt>
                      <c:pt idx="1">
                        <c:v>44314</c:v>
                      </c:pt>
                      <c:pt idx="2">
                        <c:v>44315</c:v>
                      </c:pt>
                      <c:pt idx="3">
                        <c:v>44316</c:v>
                      </c:pt>
                      <c:pt idx="4">
                        <c:v>44317</c:v>
                      </c:pt>
                      <c:pt idx="5">
                        <c:v>44318</c:v>
                      </c:pt>
                      <c:pt idx="6">
                        <c:v>44319</c:v>
                      </c:pt>
                      <c:pt idx="7">
                        <c:v>44320</c:v>
                      </c:pt>
                      <c:pt idx="8">
                        <c:v>44321</c:v>
                      </c:pt>
                      <c:pt idx="9">
                        <c:v>44322</c:v>
                      </c:pt>
                      <c:pt idx="10">
                        <c:v>44323</c:v>
                      </c:pt>
                      <c:pt idx="11">
                        <c:v>44324</c:v>
                      </c:pt>
                      <c:pt idx="12">
                        <c:v>44325</c:v>
                      </c:pt>
                      <c:pt idx="13">
                        <c:v>44326</c:v>
                      </c:pt>
                      <c:pt idx="14">
                        <c:v>44327</c:v>
                      </c:pt>
                      <c:pt idx="15">
                        <c:v>44328</c:v>
                      </c:pt>
                      <c:pt idx="16">
                        <c:v>44329</c:v>
                      </c:pt>
                      <c:pt idx="17">
                        <c:v>44330</c:v>
                      </c:pt>
                      <c:pt idx="18">
                        <c:v>44331</c:v>
                      </c:pt>
                      <c:pt idx="19">
                        <c:v>44332</c:v>
                      </c:pt>
                      <c:pt idx="20">
                        <c:v>44333</c:v>
                      </c:pt>
                      <c:pt idx="21">
                        <c:v>44334</c:v>
                      </c:pt>
                      <c:pt idx="22">
                        <c:v>44335</c:v>
                      </c:pt>
                      <c:pt idx="23">
                        <c:v>44336</c:v>
                      </c:pt>
                      <c:pt idx="24">
                        <c:v>44337</c:v>
                      </c:pt>
                      <c:pt idx="25">
                        <c:v>44338</c:v>
                      </c:pt>
                      <c:pt idx="26">
                        <c:v>44339</c:v>
                      </c:pt>
                      <c:pt idx="27">
                        <c:v>44340</c:v>
                      </c:pt>
                      <c:pt idx="28">
                        <c:v>44341</c:v>
                      </c:pt>
                      <c:pt idx="29">
                        <c:v>44342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Progresso!$C$2:$C$11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1078</c:v>
                      </c:pt>
                      <c:pt idx="1">
                        <c:v>59</c:v>
                      </c:pt>
                      <c:pt idx="9">
                        <c:v>1095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A644-4351-911E-D7EF8F696FCE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Progresso!$D$1</c15:sqref>
                        </c15:formulaRef>
                      </c:ext>
                    </c:extLst>
                    <c:strCache>
                      <c:ptCount val="1"/>
                      <c:pt idx="0">
                        <c:v>Falhas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Progresso!$B$2:$B$31</c15:sqref>
                        </c15:formulaRef>
                      </c:ext>
                    </c:extLst>
                    <c:numCache>
                      <c:formatCode>m/d/yyyy</c:formatCode>
                      <c:ptCount val="30"/>
                      <c:pt idx="0">
                        <c:v>44313</c:v>
                      </c:pt>
                      <c:pt idx="1">
                        <c:v>44314</c:v>
                      </c:pt>
                      <c:pt idx="2">
                        <c:v>44315</c:v>
                      </c:pt>
                      <c:pt idx="3">
                        <c:v>44316</c:v>
                      </c:pt>
                      <c:pt idx="4">
                        <c:v>44317</c:v>
                      </c:pt>
                      <c:pt idx="5">
                        <c:v>44318</c:v>
                      </c:pt>
                      <c:pt idx="6">
                        <c:v>44319</c:v>
                      </c:pt>
                      <c:pt idx="7">
                        <c:v>44320</c:v>
                      </c:pt>
                      <c:pt idx="8">
                        <c:v>44321</c:v>
                      </c:pt>
                      <c:pt idx="9">
                        <c:v>44322</c:v>
                      </c:pt>
                      <c:pt idx="10">
                        <c:v>44323</c:v>
                      </c:pt>
                      <c:pt idx="11">
                        <c:v>44324</c:v>
                      </c:pt>
                      <c:pt idx="12">
                        <c:v>44325</c:v>
                      </c:pt>
                      <c:pt idx="13">
                        <c:v>44326</c:v>
                      </c:pt>
                      <c:pt idx="14">
                        <c:v>44327</c:v>
                      </c:pt>
                      <c:pt idx="15">
                        <c:v>44328</c:v>
                      </c:pt>
                      <c:pt idx="16">
                        <c:v>44329</c:v>
                      </c:pt>
                      <c:pt idx="17">
                        <c:v>44330</c:v>
                      </c:pt>
                      <c:pt idx="18">
                        <c:v>44331</c:v>
                      </c:pt>
                      <c:pt idx="19">
                        <c:v>44332</c:v>
                      </c:pt>
                      <c:pt idx="20">
                        <c:v>44333</c:v>
                      </c:pt>
                      <c:pt idx="21">
                        <c:v>44334</c:v>
                      </c:pt>
                      <c:pt idx="22">
                        <c:v>44335</c:v>
                      </c:pt>
                      <c:pt idx="23">
                        <c:v>44336</c:v>
                      </c:pt>
                      <c:pt idx="24">
                        <c:v>44337</c:v>
                      </c:pt>
                      <c:pt idx="25">
                        <c:v>44338</c:v>
                      </c:pt>
                      <c:pt idx="26">
                        <c:v>44339</c:v>
                      </c:pt>
                      <c:pt idx="27">
                        <c:v>44340</c:v>
                      </c:pt>
                      <c:pt idx="28">
                        <c:v>44341</c:v>
                      </c:pt>
                      <c:pt idx="29">
                        <c:v>44342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Progresso!$D$2:$D$10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39</c:v>
                      </c:pt>
                      <c:pt idx="1">
                        <c:v>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644-4351-911E-D7EF8F696FCE}"/>
                  </c:ext>
                </c:extLst>
              </c15:ser>
            </c15:filteredLineSeries>
          </c:ext>
        </c:extLst>
      </c:lineChart>
      <c:dateAx>
        <c:axId val="10610455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61044704"/>
        <c:crosses val="autoZero"/>
        <c:auto val="1"/>
        <c:lblOffset val="100"/>
        <c:baseTimeUnit val="days"/>
        <c:majorUnit val="2"/>
        <c:majorTimeUnit val="days"/>
      </c:dateAx>
      <c:valAx>
        <c:axId val="106104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6104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Sheet4!$B$1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5-45B7-B3D5-A159F90DA8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5-45B7-B3D5-A159F90DA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5-45B7-B3D5-A159F90DA8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5-45B7-B3D5-A159F90DA8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E5-45B7-B3D5-A159F90DA8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5-45B7-B3D5-A159F90DA8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5-45B7-B3D5-A159F90DA8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Sheet4!$A$2:$A$8</c:f>
              <c:strCache>
                <c:ptCount val="7"/>
                <c:pt idx="0">
                  <c:v>1930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Missing </c:v>
                </c:pt>
              </c:strCache>
            </c:strRef>
          </c:cat>
          <c:val>
            <c:numRef>
              <c:f>Sheet4!$B$2:$B$8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14</c:v>
                </c:pt>
                <c:pt idx="3">
                  <c:v>14</c:v>
                </c:pt>
                <c:pt idx="4">
                  <c:v>11</c:v>
                </c:pt>
                <c:pt idx="5">
                  <c:v>15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E5-45B7-B3D5-A159F90DA8FE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EE5-45B7-B3D5-A159F90DA8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EE5-45B7-B3D5-A159F90DA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EE5-45B7-B3D5-A159F90DA8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4EE5-45B7-B3D5-A159F90DA8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4EE5-45B7-B3D5-A159F90DA8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4EE5-45B7-B3D5-A159F90DA8F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EE5-45B7-B3D5-A159F90DA8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Sheet4!$A$2:$A$8</c:f>
              <c:strCache>
                <c:ptCount val="7"/>
                <c:pt idx="0">
                  <c:v>1930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Missing </c:v>
                </c:pt>
              </c:strCache>
            </c:strRef>
          </c:cat>
          <c:val>
            <c:numRef>
              <c:f>Sheet4!$C$2:$C$8</c:f>
              <c:numCache>
                <c:formatCode>0.0%</c:formatCode>
                <c:ptCount val="7"/>
                <c:pt idx="0">
                  <c:v>1.6666666666666666E-2</c:v>
                </c:pt>
                <c:pt idx="1">
                  <c:v>6.6666666666666666E-2</c:v>
                </c:pt>
                <c:pt idx="2">
                  <c:v>0.23333333333333334</c:v>
                </c:pt>
                <c:pt idx="3">
                  <c:v>0.23333333333333334</c:v>
                </c:pt>
                <c:pt idx="4">
                  <c:v>0.18333333333333332</c:v>
                </c:pt>
                <c:pt idx="5">
                  <c:v>0.25</c:v>
                </c:pt>
                <c:pt idx="6">
                  <c:v>1.6666666666666666E-2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EE5-45B7-B3D5-A159F90DA8F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Sheet5!$G$2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C6-468B-BE73-84A5D96944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6-468B-BE73-84A5D96944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C6-468B-BE73-84A5D96944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C6-468B-BE73-84A5D96944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C6-468B-BE73-84A5D9694434}"/>
              </c:ext>
            </c:extLst>
          </c:dPt>
          <c:dLbls>
            <c:dLbl>
              <c:idx val="2"/>
              <c:layout>
                <c:manualLayout>
                  <c:x val="-0.13493330884764393"/>
                  <c:y val="0.154935861496052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C6-468B-BE73-84A5D9694434}"/>
                </c:ext>
              </c:extLst>
            </c:dLbl>
            <c:dLbl>
              <c:idx val="3"/>
              <c:layout>
                <c:manualLayout>
                  <c:x val="-4.6683891043858367E-2"/>
                  <c:y val="2.59021151823387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86078265197907"/>
                      <c:h val="0.20203649842224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C6-468B-BE73-84A5D969443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DE6B2EA-58C5-4C67-8D44-A5392B91B25C}" type="CATEGORYNAME">
                      <a:rPr lang="en-US" altLang="ja-JP" smtClean="0"/>
                      <a:pPr/>
                      <a:t>[CATEGORY NAME]</a:t>
                    </a:fld>
                    <a:r>
                      <a:rPr lang="en-US" altLang="ja-JP" smtClean="0"/>
                      <a:t> (Japan)</a:t>
                    </a:r>
                    <a:r>
                      <a:rPr lang="en-US" altLang="ja-JP" baseline="0" dirty="0"/>
                      <a:t>
</a:t>
                    </a:r>
                    <a:fld id="{81FC6115-905B-42C7-8EBE-9BC8E2A662F2}" type="PERCENTAGE">
                      <a:rPr lang="en-US" altLang="ja-JP" baseline="0"/>
                      <a:pPr/>
                      <a:t>[PERCENTAGE]</a:t>
                    </a:fld>
                    <a:endParaRPr lang="en-US" altLang="ja-JP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CC6-468B-BE73-84A5D9694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Sheet5!$F$3:$F$7</c:f>
              <c:strCache>
                <c:ptCount val="5"/>
                <c:pt idx="0">
                  <c:v>Europe</c:v>
                </c:pt>
                <c:pt idx="1">
                  <c:v>America</c:v>
                </c:pt>
                <c:pt idx="2">
                  <c:v>Africa</c:v>
                </c:pt>
                <c:pt idx="3">
                  <c:v>Oceania</c:v>
                </c:pt>
                <c:pt idx="4">
                  <c:v>Asia</c:v>
                </c:pt>
              </c:strCache>
            </c:strRef>
          </c:cat>
          <c:val>
            <c:numRef>
              <c:f>Sheet5!$G$3:$G$7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C6-468B-BE73-84A5D969443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D3-4764-8ED6-2FEA0AFD90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D3-4764-8ED6-2FEA0AFD90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D3-4764-8ED6-2FEA0AFD90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D3-4764-8ED6-2FEA0AFD90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D3-4764-8ED6-2FEA0AFD90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D3-4764-8ED6-2FEA0AFD90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D3-4764-8ED6-2FEA0AFD909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A5D3-4764-8ED6-2FEA0AFD9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Sheet5!$H$21:$H$27</c:f>
              <c:strCach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Missing</c:v>
                </c:pt>
              </c:strCache>
            </c:strRef>
          </c:cat>
          <c:val>
            <c:numRef>
              <c:f>Sheet5!$I$21:$I$27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13</c:v>
                </c:pt>
                <c:pt idx="4">
                  <c:v>35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5D3-4764-8ED6-2FEA0AFD909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Sheet5!$C$48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33-488E-ADB7-A456505A5E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33-488E-ADB7-A456505A5E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33-488E-ADB7-A456505A5E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33-488E-ADB7-A456505A5E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33-488E-ADB7-A456505A5ED5}"/>
              </c:ext>
            </c:extLst>
          </c:dPt>
          <c:dLbls>
            <c:dLbl>
              <c:idx val="1"/>
              <c:layout>
                <c:manualLayout>
                  <c:x val="7.0587608367135929E-2"/>
                  <c:y val="-0.141245791245791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33-488E-ADB7-A456505A5ED5}"/>
                </c:ext>
              </c:extLst>
            </c:dLbl>
            <c:dLbl>
              <c:idx val="4"/>
              <c:layout>
                <c:manualLayout>
                  <c:x val="0.30874508868209666"/>
                  <c:y val="4.208754208754208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33-488E-ADB7-A456505A5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Sheet5!$B$49:$B$53</c:f>
              <c:strCache>
                <c:ptCount val="5"/>
                <c:pt idx="0">
                  <c:v>Local distributor</c:v>
                </c:pt>
                <c:pt idx="1">
                  <c:v>Direct</c:v>
                </c:pt>
                <c:pt idx="2">
                  <c:v>Agent</c:v>
                </c:pt>
                <c:pt idx="3">
                  <c:v>Other</c:v>
                </c:pt>
                <c:pt idx="4">
                  <c:v>E-commerce</c:v>
                </c:pt>
              </c:strCache>
            </c:strRef>
          </c:cat>
          <c:val>
            <c:numRef>
              <c:f>Sheet5!$C$49:$C$53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16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33-488E-ADB7-A456505A5ED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Sheet5!$C$59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BD-4A1A-8D59-5128C648D1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BD-4A1A-8D59-5128C648D1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BD-4A1A-8D59-5128C648D1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BD-4A1A-8D59-5128C648D1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BD-4A1A-8D59-5128C648D16D}"/>
              </c:ext>
            </c:extLst>
          </c:dPt>
          <c:dLbls>
            <c:dLbl>
              <c:idx val="0"/>
              <c:layout>
                <c:manualLayout>
                  <c:x val="-0.18651531302924804"/>
                  <c:y val="0.198126021119961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BD-4A1A-8D59-5128C648D16D}"/>
                </c:ext>
              </c:extLst>
            </c:dLbl>
            <c:dLbl>
              <c:idx val="1"/>
              <c:layout>
                <c:manualLayout>
                  <c:x val="-8.9207480943500228E-2"/>
                  <c:y val="-0.126880325282984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BD-4A1A-8D59-5128C648D16D}"/>
                </c:ext>
              </c:extLst>
            </c:dLbl>
            <c:dLbl>
              <c:idx val="2"/>
              <c:layout>
                <c:manualLayout>
                  <c:x val="0.1485602580927384"/>
                  <c:y val="4.02045056867891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BD-4A1A-8D59-5128C648D16D}"/>
                </c:ext>
              </c:extLst>
            </c:dLbl>
            <c:dLbl>
              <c:idx val="3"/>
              <c:layout>
                <c:manualLayout>
                  <c:x val="-6.4943465955338245E-2"/>
                  <c:y val="8.611038184733483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BD-4A1A-8D59-5128C648D16D}"/>
                </c:ext>
              </c:extLst>
            </c:dLbl>
            <c:dLbl>
              <c:idx val="4"/>
              <c:layout>
                <c:manualLayout>
                  <c:x val="0.3143126522592197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CBD-4A1A-8D59-5128C648D1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Sheet5!$B$60:$B$64</c:f>
              <c:strCache>
                <c:ptCount val="5"/>
                <c:pt idx="0">
                  <c:v>Demanding</c:v>
                </c:pt>
                <c:pt idx="1">
                  <c:v>Very demanding</c:v>
                </c:pt>
                <c:pt idx="2">
                  <c:v>Neutral</c:v>
                </c:pt>
                <c:pt idx="3">
                  <c:v>Not demanding</c:v>
                </c:pt>
                <c:pt idx="4">
                  <c:v>Little demanding</c:v>
                </c:pt>
              </c:strCache>
            </c:strRef>
          </c:cat>
          <c:val>
            <c:numRef>
              <c:f>Sheet5!$C$60:$C$64</c:f>
              <c:numCache>
                <c:formatCode>General</c:formatCode>
                <c:ptCount val="5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BD-4A1A-8D59-5128C648D16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Sheet5!$C$69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65-4833-841E-7554ACF174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65-4833-841E-7554ACF174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65-4833-841E-7554ACF174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65-4833-841E-7554ACF17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Sheet5!$B$70:$B$73</c:f>
              <c:strCache>
                <c:ptCount val="4"/>
                <c:pt idx="0">
                  <c:v>Does not know</c:v>
                </c:pt>
                <c:pt idx="1">
                  <c:v>No change</c:v>
                </c:pt>
                <c:pt idx="2">
                  <c:v>Big support</c:v>
                </c:pt>
                <c:pt idx="3">
                  <c:v>Small support</c:v>
                </c:pt>
              </c:strCache>
            </c:strRef>
          </c:cat>
          <c:val>
            <c:numRef>
              <c:f>Sheet5!$C$70:$C$73</c:f>
              <c:numCache>
                <c:formatCode>General</c:formatCode>
                <c:ptCount val="4"/>
                <c:pt idx="0">
                  <c:v>26</c:v>
                </c:pt>
                <c:pt idx="1">
                  <c:v>20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65-4833-841E-7554ACF174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EE58-E814-49D8-BD99-04E62978E67E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10BC1-5EFA-436D-AF55-E86DDBE761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35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36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Batch</a:t>
            </a:r>
            <a:r>
              <a:rPr kumimoji="1" lang="pt-PT" altLang="ja-JP" baseline="0" dirty="0" smtClean="0"/>
              <a:t> e-mails: 27 April, 6 May, 24 May, </a:t>
            </a:r>
          </a:p>
          <a:p>
            <a:r>
              <a:rPr kumimoji="1" lang="pt-PT" altLang="ja-JP" baseline="0" dirty="0" smtClean="0"/>
              <a:t>Phones calls from 10 – 21 May: 664 phone calls (includes answered calls);</a:t>
            </a:r>
          </a:p>
          <a:p>
            <a:r>
              <a:rPr kumimoji="1" lang="pt-PT" altLang="ja-JP" baseline="0" dirty="0" smtClean="0"/>
              <a:t>Total of 3524 emails were sent</a:t>
            </a:r>
          </a:p>
          <a:p>
            <a:r>
              <a:rPr kumimoji="1" lang="pt-PT" altLang="ja-JP" baseline="0" dirty="0" smtClean="0"/>
              <a:t>48 companies informed not to have ever exported to Japan</a:t>
            </a:r>
          </a:p>
          <a:p>
            <a:endParaRPr kumimoji="1" lang="pt-PT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982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46: </a:t>
            </a:r>
            <a:r>
              <a:rPr kumimoji="1" lang="pt-BR" altLang="ja-JP" dirty="0" smtClean="0"/>
              <a:t>Comércio por grosso (inclui agentes), excepto de veículos</a:t>
            </a:r>
            <a:r>
              <a:rPr kumimoji="1" lang="pt-BR" altLang="ja-JP" baseline="0" dirty="0" smtClean="0"/>
              <a:t> </a:t>
            </a:r>
            <a:r>
              <a:rPr kumimoji="1" lang="pt-BR" altLang="ja-JP" dirty="0" smtClean="0"/>
              <a:t>automóveis e motociclos</a:t>
            </a:r>
          </a:p>
          <a:p>
            <a:r>
              <a:rPr kumimoji="1" lang="pt-BR" altLang="ja-JP" dirty="0" smtClean="0"/>
              <a:t>11: Indústria das bebidas</a:t>
            </a:r>
          </a:p>
          <a:p>
            <a:r>
              <a:rPr kumimoji="1" lang="pt-BR" altLang="ja-JP" dirty="0" smtClean="0"/>
              <a:t>10: Indústrias alimentares</a:t>
            </a:r>
          </a:p>
          <a:p>
            <a:r>
              <a:rPr kumimoji="1" lang="pt-BR" altLang="ja-JP" dirty="0" smtClean="0"/>
              <a:t>13: Fabricação de têxteis</a:t>
            </a:r>
          </a:p>
          <a:p>
            <a:r>
              <a:rPr kumimoji="1" lang="pt-BR" altLang="ja-JP" dirty="0" smtClean="0"/>
              <a:t>15: Indústria do couro e dos produtos do couro</a:t>
            </a:r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771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Spread is very high, as shown by the coefficient of variation (127%), as a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consequence of large differences among companies.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1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Resolução do Conselho de Ministros n. º 3/2010: “assume a internacionalização da economia portuguesa como estratégia fundamental para uma recuperação</a:t>
            </a:r>
            <a:r>
              <a:rPr lang="pt-BR" baseline="0" dirty="0" smtClean="0"/>
              <a:t> </a:t>
            </a:r>
            <a:r>
              <a:rPr lang="pt-BR" dirty="0" smtClean="0"/>
              <a:t>económica sustentada”</a:t>
            </a:r>
          </a:p>
          <a:p>
            <a:endParaRPr lang="pt-BR" dirty="0" smtClean="0"/>
          </a:p>
          <a:p>
            <a:r>
              <a:rPr lang="pt-BR" dirty="0" smtClean="0"/>
              <a:t>Questã</a:t>
            </a:r>
            <a:r>
              <a:rPr lang="pt-BR" baseline="0" dirty="0" smtClean="0"/>
              <a:t>o da investigação: principais barreiras à exportação para as PME portuguesa;</a:t>
            </a:r>
          </a:p>
          <a:p>
            <a:r>
              <a:rPr lang="pt-BR" baseline="0" dirty="0" smtClean="0"/>
              <a:t>Motivação: novos mercados, reformas japonesas, EPA;</a:t>
            </a:r>
          </a:p>
          <a:p>
            <a:r>
              <a:rPr lang="pt-BR" baseline="0" dirty="0" smtClean="0"/>
              <a:t>Relevância: EPA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29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2020: IMP</a:t>
            </a:r>
            <a:r>
              <a:rPr kumimoji="1" lang="pt-PT" altLang="ja-JP" baseline="0" dirty="0" smtClean="0"/>
              <a:t> = €292,415,731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86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Resolução do Conselho de Ministros n. º 3/2010: “assume a internacionalização da economia portuguesa como estratégia fundamental para uma recuperação</a:t>
            </a:r>
            <a:r>
              <a:rPr lang="pt-BR" baseline="0" dirty="0" smtClean="0"/>
              <a:t> </a:t>
            </a:r>
            <a:r>
              <a:rPr lang="pt-BR" dirty="0" smtClean="0"/>
              <a:t>económica sustentada”</a:t>
            </a:r>
          </a:p>
          <a:p>
            <a:endParaRPr lang="pt-BR" dirty="0" smtClean="0"/>
          </a:p>
          <a:p>
            <a:r>
              <a:rPr lang="pt-BR" dirty="0" smtClean="0"/>
              <a:t>Questã</a:t>
            </a:r>
            <a:r>
              <a:rPr lang="pt-BR" baseline="0" dirty="0" smtClean="0"/>
              <a:t>o da investigação: principais barreiras à exportação para as PME portuguesa;</a:t>
            </a:r>
          </a:p>
          <a:p>
            <a:r>
              <a:rPr lang="pt-BR" baseline="0" dirty="0" smtClean="0"/>
              <a:t>Motivação: novos mercados, reformas japonesas, EPA;</a:t>
            </a:r>
          </a:p>
          <a:p>
            <a:r>
              <a:rPr lang="pt-BR" baseline="0" dirty="0" smtClean="0"/>
              <a:t>Relevância: EPA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85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Este aumento poderá ter sido influenciado</a:t>
            </a:r>
            <a:r>
              <a:rPr kumimoji="1" lang="pt-PT" altLang="ja-JP" baseline="0" dirty="0" smtClean="0"/>
              <a:t> pelo Acordo Económico. Eu cheguei a falar com a AICEP Tóquio e, no entanto, não me confirmaram.</a:t>
            </a:r>
          </a:p>
          <a:p>
            <a:endParaRPr kumimoji="1" lang="pt-PT" altLang="ja-JP" baseline="0" dirty="0" smtClean="0"/>
          </a:p>
          <a:p>
            <a:r>
              <a:rPr kumimoji="1" lang="pt-PT" altLang="ja-JP" baseline="0" dirty="0" smtClean="0"/>
              <a:t>O APE entrou finalmente em vigor em 2019, entre o Japão e a União Europeia. E é um acordo centrado principalmente na redução de tarifas de vários produtos agrícolas europeus para o Japão.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81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que toca a autores sobre barreiras à exportação,</a:t>
            </a:r>
            <a:r>
              <a:rPr lang="pt-PT" baseline="0" dirty="0" smtClean="0"/>
              <a:t> um dos autores mais citados na literatura é o trabalho de Leonidou de 2004.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30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Este estudo</a:t>
            </a:r>
            <a:r>
              <a:rPr kumimoji="1" lang="pt-PT" altLang="ja-JP" baseline="0" dirty="0" smtClean="0"/>
              <a:t> acaba por ser semelhante ao estudo desenvolvido pela OCDE, desenvolvido em 2008, que utilizou a mesma categorização das barreiras à exportação de Leonidou, e acrescentou algumas. Este estudo também recorreu a questionários, onde foi solicitado o preenchimento de através de uma escala de likert. Este estudo, no entanto, procedeu da mesma forma junto a agentes institucionais, para depois comparar quais as barreiras são percepcionais mais importantes tanto pelas PME como pelos agentes institucionais.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76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 2 of the Annex of the</a:t>
            </a:r>
            <a:r>
              <a:rPr lang="en-US" baseline="0" dirty="0" smtClean="0"/>
              <a:t> </a:t>
            </a:r>
            <a:r>
              <a:rPr lang="en-US" dirty="0" err="1" smtClean="0"/>
              <a:t>Decreto</a:t>
            </a:r>
            <a:r>
              <a:rPr lang="en-US" dirty="0" smtClean="0"/>
              <a:t>-Lei n. º 373/2007 de 6 de </a:t>
            </a:r>
            <a:r>
              <a:rPr lang="en-US" dirty="0" err="1" smtClean="0"/>
              <a:t>Novembro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101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PT" altLang="ja-JP" dirty="0" smtClean="0"/>
              <a:t>56 perguntas.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10BC1-5EFA-436D-AF55-E86DDBE7614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40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9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0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45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70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88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5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72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44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43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72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60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2FEF-CBB4-49F0-8B61-A4D41E767A4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27ED-9501-47F0-B4AA-A8535C086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26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" y="1209444"/>
            <a:ext cx="11222736" cy="2387600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ja-JP" sz="3200" b="1" dirty="0"/>
              <a:t>INTERNATIONALIZATION OF PORTUGUESE </a:t>
            </a:r>
            <a:r>
              <a:rPr lang="en-US" altLang="ja-JP" sz="3200" b="1" dirty="0" smtClean="0"/>
              <a:t>SME </a:t>
            </a:r>
            <a:r>
              <a:rPr lang="en-US" altLang="ja-JP" sz="3200" b="1" dirty="0"/>
              <a:t>TO JAPAN: </a:t>
            </a:r>
            <a:r>
              <a:rPr lang="en-US" altLang="ja-JP" sz="3200" b="1" dirty="0" smtClean="0"/>
              <a:t>A FOCUS </a:t>
            </a:r>
            <a:r>
              <a:rPr lang="en-US" altLang="ja-JP" sz="3200" b="1" dirty="0"/>
              <a:t>ON EXPORT BARRIERS</a:t>
            </a:r>
            <a:endParaRPr kumimoji="1" lang="ja-JP" alt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64" y="3733691"/>
            <a:ext cx="9829800" cy="470263"/>
          </a:xfrm>
        </p:spPr>
        <p:txBody>
          <a:bodyPr/>
          <a:lstStyle/>
          <a:p>
            <a:pPr algn="l"/>
            <a:r>
              <a:rPr kumimoji="1" lang="pt-PT" altLang="ja-JP" dirty="0" smtClean="0"/>
              <a:t>Roberto Martins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9" y="439922"/>
            <a:ext cx="3129131" cy="112928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5864" y="5281127"/>
            <a:ext cx="9829800" cy="133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altLang="ja-JP" sz="2000" b="1" dirty="0" err="1" smtClean="0"/>
              <a:t>Supervision</a:t>
            </a:r>
            <a:r>
              <a:rPr lang="pt-PT" altLang="ja-JP" sz="2000" b="1" dirty="0" smtClean="0"/>
              <a:t>:</a:t>
            </a:r>
          </a:p>
          <a:p>
            <a:pPr algn="l"/>
            <a:r>
              <a:rPr lang="pt-BR" sz="2000" dirty="0"/>
              <a:t>Ana Paula Africano de Sousa e </a:t>
            </a:r>
            <a:r>
              <a:rPr lang="pt-BR" sz="2000" dirty="0" smtClean="0"/>
              <a:t>Silva</a:t>
            </a:r>
            <a:endParaRPr lang="pt-PT" altLang="ja-JP" sz="2000" dirty="0" smtClean="0"/>
          </a:p>
          <a:p>
            <a:pPr algn="l"/>
            <a:r>
              <a:rPr lang="pt-BR" sz="2000" dirty="0"/>
              <a:t>Paulo João Figueiredo Cabral Teles</a:t>
            </a:r>
          </a:p>
          <a:p>
            <a:pPr algn="l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kumimoji="1" lang="pt-PT" altLang="ja-JP" sz="8800" b="1" dirty="0" smtClean="0">
                <a:latin typeface="Arial Black" panose="020B0A04020102020204" pitchFamily="34" charset="0"/>
              </a:rPr>
              <a:t>Export barriers</a:t>
            </a:r>
            <a:endParaRPr kumimoji="1" lang="ja-JP" altLang="en-US" sz="8800" b="1" dirty="0"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0124" y="700085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Financial</a:t>
            </a:r>
            <a:endParaRPr kumimoji="1" lang="ja-JP" alt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152899" y="1426368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Language</a:t>
            </a:r>
            <a:endParaRPr kumimoji="1" lang="ja-JP" alt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8934449" y="1092993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Culture</a:t>
            </a:r>
            <a:endParaRPr kumimoji="1" lang="ja-JP" alt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7658099" y="6172193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Product Dev.</a:t>
            </a:r>
            <a:endParaRPr kumimoji="1" lang="ja-JP" alt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809622" y="5819774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Tariffs</a:t>
            </a:r>
            <a:endParaRPr kumimoji="1" lang="ja-JP" alt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9839324" y="5210174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NTB</a:t>
            </a:r>
            <a:endParaRPr kumimoji="1" lang="ja-JP" alt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724274" y="5291136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Packaging</a:t>
            </a:r>
            <a:endParaRPr kumimoji="1" lang="ja-JP" alt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10134599" y="203834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Management</a:t>
            </a:r>
            <a:endParaRPr kumimoji="1" lang="ja-JP" alt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7143750" y="2090737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HR</a:t>
            </a:r>
            <a:endParaRPr kumimoji="1" lang="ja-JP" alt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8458200" y="431005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Capacity</a:t>
            </a:r>
            <a:endParaRPr kumimoji="1" lang="ja-JP" alt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5200649" y="384809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Competition</a:t>
            </a:r>
            <a:endParaRPr kumimoji="1" lang="ja-JP" alt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1781173" y="413384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Regulations</a:t>
            </a:r>
            <a:endParaRPr kumimoji="1" lang="ja-JP" alt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1104900" y="2359816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Quotas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92556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kumimoji="1" lang="pt-PT" altLang="ja-JP" sz="8800" b="1" dirty="0" smtClean="0">
                <a:latin typeface="Arial Black" panose="020B0A04020102020204" pitchFamily="34" charset="0"/>
              </a:rPr>
              <a:t>Export barriers</a:t>
            </a:r>
            <a:endParaRPr kumimoji="1" lang="ja-JP" altLang="en-US" sz="8800" b="1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2175" y="4052886"/>
            <a:ext cx="2952748" cy="2528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ounded Rectangle 20"/>
          <p:cNvSpPr/>
          <p:nvPr/>
        </p:nvSpPr>
        <p:spPr>
          <a:xfrm>
            <a:off x="1781173" y="413384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Regulations</a:t>
            </a:r>
            <a:endParaRPr kumimoji="1" lang="ja-JP" alt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42914" y="444786"/>
            <a:ext cx="2952748" cy="2528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1160012" y="3848099"/>
            <a:ext cx="2952748" cy="2528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8658225" y="484419"/>
            <a:ext cx="2952748" cy="21193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4152899" y="1426368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Language</a:t>
            </a:r>
            <a:endParaRPr kumimoji="1" lang="ja-JP" alt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7658099" y="6172193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Product Dev.</a:t>
            </a:r>
            <a:endParaRPr kumimoji="1" lang="ja-JP" alt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9839324" y="5210174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NTB</a:t>
            </a:r>
            <a:endParaRPr kumimoji="1" lang="ja-JP" alt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724274" y="5291136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Packaging</a:t>
            </a:r>
            <a:endParaRPr kumimoji="1" lang="ja-JP" alt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10134599" y="203834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600" dirty="0" smtClean="0"/>
              <a:t>Management</a:t>
            </a:r>
            <a:endParaRPr kumimoji="1" lang="ja-JP" alt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7143750" y="2090737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HR</a:t>
            </a:r>
            <a:endParaRPr kumimoji="1" lang="ja-JP" alt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8458200" y="431005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Capacity</a:t>
            </a:r>
            <a:endParaRPr kumimoji="1" lang="ja-JP" alt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809622" y="5819774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Tariffs</a:t>
            </a:r>
            <a:endParaRPr kumimoji="1" lang="ja-JP" alt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000124" y="700085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Financial</a:t>
            </a:r>
            <a:endParaRPr kumimoji="1" lang="ja-JP" alt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1104900" y="2359816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Quotas</a:t>
            </a:r>
            <a:endParaRPr kumimoji="1" lang="ja-JP" alt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8934449" y="1092993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Culture</a:t>
            </a:r>
            <a:endParaRPr kumimoji="1" lang="ja-JP" alt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5200649" y="3848099"/>
            <a:ext cx="1943101" cy="4095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Competition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726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30078 -0.13935 " pathEditMode="relative" rAng="0" ptsTypes="AA">
                                      <p:cBhvr>
                                        <p:cTn id="1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69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43985 -0.14213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2" y="-71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6016 0.1868 " pathEditMode="relative" rAng="0" ptsTypes="AA">
                                      <p:cBhvr>
                                        <p:cTn id="1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9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42422 0.53449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547 0.08565 " pathEditMode="relative" rAng="0" ptsTypes="AA"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4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39219 -0.04862 " pathEditMode="relative" rAng="0" ptsTypes="AA">
                                      <p:cBhvr>
                                        <p:cTn id="2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6" y="-28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9375 -0.48889 " pathEditMode="relative" rAng="0" ptsTypes="AA">
                                      <p:cBhvr>
                                        <p:cTn id="2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74921 -0.19514 " pathEditMode="relative" rAng="0" ptsTypes="AA">
                                      <p:cBhvr>
                                        <p:cTn id="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-902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03125 0.1419 " pathEditMode="relative" rAng="0" ptsTypes="AA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70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415 0.0419 " pathEditMode="relative" rAng="0" ptsTypes="AA">
                                      <p:cBhvr>
                                        <p:cTn id="3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20078 -0.17292 " pathEditMode="relative" rAng="0" ptsTypes="AA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865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54766 0.05973 " pathEditMode="relative" rAng="0" ptsTypes="AA">
                                      <p:cBhvr>
                                        <p:cTn id="4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83" y="298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48593 -0.11667 " pathEditMode="relative" rAng="0" ptsTypes="AA">
                                      <p:cBhvr>
                                        <p:cTn id="4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4" grpId="0" animBg="1"/>
      <p:bldP spid="25" grpId="0" animBg="1"/>
      <p:bldP spid="23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4" grpId="0" animBg="1"/>
      <p:bldP spid="10" grpId="0" animBg="1"/>
      <p:bldP spid="22" grpId="0" animBg="1"/>
      <p:bldP spid="1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48834" y="619304"/>
            <a:ext cx="3234906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Unc</a:t>
            </a:r>
            <a:r>
              <a:rPr kumimoji="1" lang="pt-PT" altLang="ja-JP" dirty="0" smtClean="0"/>
              <a:t>ontrollable Elements</a:t>
            </a:r>
            <a:endParaRPr kumimoji="1" lang="ja-JP" alt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5390970" y="1667415"/>
            <a:ext cx="2950234" cy="32331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Domestic Environment</a:t>
            </a:r>
            <a:endParaRPr kumimoji="1" lang="ja-JP" altLang="en-US" sz="1600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8608623" y="1684668"/>
            <a:ext cx="2950234" cy="32331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PT" altLang="ja-JP" sz="1600" dirty="0" smtClean="0"/>
              <a:t>Foreign Environment</a:t>
            </a:r>
            <a:endParaRPr kumimoji="1" lang="ja-JP" altLang="en-US" sz="1600" dirty="0"/>
          </a:p>
        </p:txBody>
      </p:sp>
      <p:cxnSp>
        <p:nvCxnSpPr>
          <p:cNvPr id="7" name="Elbow Connector 6"/>
          <p:cNvCxnSpPr>
            <a:stCxn id="4" idx="2"/>
            <a:endCxn id="5" idx="3"/>
          </p:cNvCxnSpPr>
          <p:nvPr/>
        </p:nvCxnSpPr>
        <p:spPr>
          <a:xfrm rot="5400000">
            <a:off x="7543260" y="744388"/>
            <a:ext cx="245854" cy="1600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" idx="2"/>
            <a:endCxn id="6" idx="3"/>
          </p:cNvCxnSpPr>
          <p:nvPr/>
        </p:nvCxnSpPr>
        <p:spPr>
          <a:xfrm rot="16200000" flipH="1">
            <a:off x="9143460" y="744387"/>
            <a:ext cx="263107" cy="161745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427131" y="619304"/>
            <a:ext cx="3234906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Controllable Elements</a:t>
            </a:r>
            <a:endParaRPr kumimoji="1" lang="ja-JP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799877" y="1831317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400" dirty="0" smtClean="0"/>
              <a:t>Informational Barriers</a:t>
            </a:r>
            <a:endParaRPr kumimoji="1" lang="ja-JP" alt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99877" y="2918246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400" dirty="0" smtClean="0"/>
              <a:t>Functional Barriers</a:t>
            </a:r>
            <a:endParaRPr kumimoji="1" lang="ja-JP" altLang="en-US" sz="1400" dirty="0"/>
          </a:p>
        </p:txBody>
      </p:sp>
      <p:cxnSp>
        <p:nvCxnSpPr>
          <p:cNvPr id="12" name="Elbow Connector 11"/>
          <p:cNvCxnSpPr>
            <a:stCxn id="9" idx="1"/>
            <a:endCxn id="10" idx="1"/>
          </p:cNvCxnSpPr>
          <p:nvPr/>
        </p:nvCxnSpPr>
        <p:spPr>
          <a:xfrm rot="10800000" flipV="1">
            <a:off x="799877" y="1020433"/>
            <a:ext cx="627254" cy="1054510"/>
          </a:xfrm>
          <a:prstGeom prst="bentConnector3">
            <a:avLst>
              <a:gd name="adj1" fmla="val 1364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1" idx="1"/>
          </p:cNvCxnSpPr>
          <p:nvPr/>
        </p:nvCxnSpPr>
        <p:spPr>
          <a:xfrm rot="10800000" flipV="1">
            <a:off x="799877" y="1020432"/>
            <a:ext cx="12700" cy="2141439"/>
          </a:xfrm>
          <a:prstGeom prst="bentConnector3">
            <a:avLst>
              <a:gd name="adj1" fmla="val 18590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8199" y="1667415"/>
            <a:ext cx="1822892" cy="209413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1700739" y="4182410"/>
            <a:ext cx="2612546" cy="868020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43675" y="3470967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Firm characteristics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3418" y="4742652"/>
            <a:ext cx="210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Marketing Mix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43075" y="4248172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Marketing</a:t>
            </a:r>
            <a:r>
              <a:rPr kumimoji="1" lang="pt-PT" altLang="ja-JP" sz="1400" dirty="0" smtClean="0"/>
              <a:t> Barriers</a:t>
            </a:r>
            <a:endParaRPr kumimoji="1" lang="ja-JP" altLang="en-US" sz="1400" dirty="0"/>
          </a:p>
        </p:txBody>
      </p:sp>
      <p:cxnSp>
        <p:nvCxnSpPr>
          <p:cNvPr id="19" name="Straight Arrow Connector 18"/>
          <p:cNvCxnSpPr>
            <a:stCxn id="9" idx="2"/>
            <a:endCxn id="18" idx="0"/>
          </p:cNvCxnSpPr>
          <p:nvPr/>
        </p:nvCxnSpPr>
        <p:spPr>
          <a:xfrm flipH="1">
            <a:off x="3031655" y="1421561"/>
            <a:ext cx="12929" cy="2826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60337" y="2203559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1400" dirty="0" smtClean="0"/>
              <a:t>Governmental Barriers</a:t>
            </a:r>
            <a:endParaRPr kumimoji="1" lang="ja-JP" altLang="en-US" sz="1400" dirty="0"/>
          </a:p>
        </p:txBody>
      </p:sp>
      <p:cxnSp>
        <p:nvCxnSpPr>
          <p:cNvPr id="21" name="Elbow Connector 20"/>
          <p:cNvCxnSpPr>
            <a:stCxn id="5" idx="2"/>
            <a:endCxn id="20" idx="1"/>
          </p:cNvCxnSpPr>
          <p:nvPr/>
        </p:nvCxnSpPr>
        <p:spPr>
          <a:xfrm rot="10800000" flipV="1">
            <a:off x="4860338" y="1829069"/>
            <a:ext cx="530633" cy="618115"/>
          </a:xfrm>
          <a:prstGeom prst="bentConnector3">
            <a:avLst>
              <a:gd name="adj1" fmla="val 1430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51900" y="2103304"/>
            <a:ext cx="1794033" cy="123503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751900" y="281512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Political and Legal </a:t>
            </a:r>
          </a:p>
          <a:p>
            <a:pPr algn="ctr"/>
            <a:r>
              <a:rPr lang="pt-PT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orces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51900" y="3585757"/>
            <a:ext cx="1794033" cy="46439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810413" y="3680055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 climate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49547" y="4297573"/>
            <a:ext cx="1794033" cy="464399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46909" y="4391871"/>
            <a:ext cx="1255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Competition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" name="Elbow Connector 27"/>
          <p:cNvCxnSpPr>
            <a:stCxn id="5" idx="1"/>
            <a:endCxn id="25" idx="3"/>
          </p:cNvCxnSpPr>
          <p:nvPr/>
        </p:nvCxnSpPr>
        <p:spPr>
          <a:xfrm rot="5400000">
            <a:off x="5783225" y="2751081"/>
            <a:ext cx="1843219" cy="322507"/>
          </a:xfrm>
          <a:prstGeom prst="bentConnector2">
            <a:avLst/>
          </a:prstGeom>
          <a:ln w="38100">
            <a:solidFill>
              <a:schemeClr val="bg2">
                <a:lumMod val="9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1"/>
            <a:endCxn id="26" idx="3"/>
          </p:cNvCxnSpPr>
          <p:nvPr/>
        </p:nvCxnSpPr>
        <p:spPr>
          <a:xfrm rot="5400000">
            <a:off x="5435310" y="3098996"/>
            <a:ext cx="2539048" cy="322507"/>
          </a:xfrm>
          <a:prstGeom prst="bentConnector2">
            <a:avLst/>
          </a:prstGeom>
          <a:ln w="38100">
            <a:solidFill>
              <a:schemeClr val="bg2">
                <a:lumMod val="9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855765" y="2194911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Procedural Barriers</a:t>
            </a:r>
            <a:endParaRPr kumimoji="1" lang="ja-JP" alt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9855765" y="3152890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Task Barriers</a:t>
            </a:r>
            <a:endParaRPr kumimoji="1" lang="ja-JP" alt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9855765" y="4088821"/>
            <a:ext cx="1577160" cy="487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1400" dirty="0" smtClean="0"/>
              <a:t>Environmental Barriers</a:t>
            </a:r>
            <a:endParaRPr kumimoji="1" lang="ja-JP" alt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8229177" y="2103304"/>
            <a:ext cx="3329680" cy="711816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294142" y="2294264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Distribution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177" y="3040608"/>
            <a:ext cx="3329680" cy="72948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8335253" y="3156835"/>
            <a:ext cx="125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Culture</a:t>
            </a:r>
          </a:p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Competition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50895" y="3983690"/>
            <a:ext cx="3329680" cy="124126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8335253" y="4055407"/>
            <a:ext cx="18902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Economy</a:t>
            </a:r>
          </a:p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Political</a:t>
            </a:r>
          </a:p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Legal</a:t>
            </a:r>
          </a:p>
          <a:p>
            <a:r>
              <a:rPr kumimoji="1"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Geography</a:t>
            </a:r>
          </a:p>
          <a:p>
            <a:r>
              <a:rPr lang="pt-PT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Level of technology</a:t>
            </a:r>
            <a:endParaRPr kumimoji="1"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9" name="Elbow Connector 38"/>
          <p:cNvCxnSpPr>
            <a:stCxn id="6" idx="1"/>
            <a:endCxn id="30" idx="1"/>
          </p:cNvCxnSpPr>
          <p:nvPr/>
        </p:nvCxnSpPr>
        <p:spPr>
          <a:xfrm rot="5400000">
            <a:off x="9754474" y="2109270"/>
            <a:ext cx="430559" cy="227975"/>
          </a:xfrm>
          <a:prstGeom prst="bentConnector4">
            <a:avLst>
              <a:gd name="adj1" fmla="val 8435"/>
              <a:gd name="adj2" fmla="val 2002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31" idx="1"/>
          </p:cNvCxnSpPr>
          <p:nvPr/>
        </p:nvCxnSpPr>
        <p:spPr>
          <a:xfrm rot="5400000">
            <a:off x="9270799" y="2592944"/>
            <a:ext cx="1388538" cy="218606"/>
          </a:xfrm>
          <a:prstGeom prst="bentConnector4">
            <a:avLst>
              <a:gd name="adj1" fmla="val 3498"/>
              <a:gd name="adj2" fmla="val 20457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1"/>
            <a:endCxn id="32" idx="1"/>
          </p:cNvCxnSpPr>
          <p:nvPr/>
        </p:nvCxnSpPr>
        <p:spPr>
          <a:xfrm rot="5400000">
            <a:off x="8807519" y="3056225"/>
            <a:ext cx="2324469" cy="227975"/>
          </a:xfrm>
          <a:prstGeom prst="bentConnector4">
            <a:avLst>
              <a:gd name="adj1" fmla="val 1734"/>
              <a:gd name="adj2" fmla="val 20027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8935" y="6475765"/>
            <a:ext cx="424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Adapted from</a:t>
            </a:r>
            <a:r>
              <a:rPr kumimoji="1" lang="pt-PT" altLang="ja-JP" sz="1200" dirty="0" smtClean="0"/>
              <a:t> Leonidas (2004</a:t>
            </a:r>
            <a:r>
              <a:rPr lang="pt-PT" altLang="ja-JP" sz="1200" dirty="0"/>
              <a:t>), </a:t>
            </a:r>
            <a:r>
              <a:rPr lang="pt-PT" altLang="ja-JP" sz="1200" dirty="0" smtClean="0"/>
              <a:t>and Cateora </a:t>
            </a:r>
            <a:r>
              <a:rPr lang="pt-PT" altLang="ja-JP" sz="1200" dirty="0"/>
              <a:t>et al</a:t>
            </a:r>
            <a:r>
              <a:rPr lang="pt-PT" altLang="ja-JP" sz="1200" dirty="0" smtClean="0"/>
              <a:t>. (2011)</a:t>
            </a:r>
            <a:endParaRPr kumimoji="1" lang="ja-JP" alt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2732442" y="6475764"/>
            <a:ext cx="1580843" cy="265748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074530" y="0"/>
            <a:ext cx="6104996" cy="6858000"/>
            <a:chOff x="6074530" y="0"/>
            <a:chExt cx="6104996" cy="6858000"/>
          </a:xfrm>
        </p:grpSpPr>
        <p:sp>
          <p:nvSpPr>
            <p:cNvPr id="44" name="Rectangle 43"/>
            <p:cNvSpPr/>
            <p:nvPr/>
          </p:nvSpPr>
          <p:spPr>
            <a:xfrm>
              <a:off x="6074530" y="0"/>
              <a:ext cx="6104996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PT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pt-PT" dirty="0" err="1" smtClean="0">
                  <a:solidFill>
                    <a:schemeClr val="tx1"/>
                  </a:solidFill>
                </a:rPr>
                <a:t>Cateora</a:t>
              </a:r>
              <a:r>
                <a:rPr lang="pt-PT" dirty="0" smtClean="0">
                  <a:solidFill>
                    <a:schemeClr val="tx1"/>
                  </a:solidFill>
                </a:rPr>
                <a:t> </a:t>
              </a:r>
              <a:r>
                <a:rPr lang="pt-PT" dirty="0" err="1" smtClean="0">
                  <a:solidFill>
                    <a:schemeClr val="tx1"/>
                  </a:solidFill>
                </a:rPr>
                <a:t>et</a:t>
              </a:r>
              <a:r>
                <a:rPr lang="pt-PT" dirty="0" smtClean="0">
                  <a:solidFill>
                    <a:schemeClr val="tx1"/>
                  </a:solidFill>
                </a:rPr>
                <a:t> al. (2011)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0614" y="1828440"/>
              <a:ext cx="5626470" cy="346081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0" y="0"/>
            <a:ext cx="6072177" cy="6858000"/>
            <a:chOff x="0" y="0"/>
            <a:chExt cx="6072177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606559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t-PT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pt-PT" dirty="0" err="1" smtClean="0">
                  <a:solidFill>
                    <a:schemeClr val="tx1"/>
                  </a:solidFill>
                </a:rPr>
                <a:t>Leonidou</a:t>
              </a:r>
              <a:r>
                <a:rPr lang="pt-PT" dirty="0" smtClean="0">
                  <a:solidFill>
                    <a:schemeClr val="tx1"/>
                  </a:solidFill>
                </a:rPr>
                <a:t>, L. (2004)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011231" y="433265"/>
              <a:ext cx="4130423" cy="5991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52770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41" y="190501"/>
            <a:ext cx="455676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521580"/>
              </p:ext>
            </p:extLst>
          </p:nvPr>
        </p:nvGraphicFramePr>
        <p:xfrm>
          <a:off x="838200" y="1560153"/>
          <a:ext cx="10832690" cy="4929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2987">
                  <a:extLst>
                    <a:ext uri="{9D8B030D-6E8A-4147-A177-3AD203B41FA5}">
                      <a16:colId xmlns:a16="http://schemas.microsoft.com/office/drawing/2014/main" val="2160498111"/>
                    </a:ext>
                  </a:extLst>
                </a:gridCol>
                <a:gridCol w="4798142">
                  <a:extLst>
                    <a:ext uri="{9D8B030D-6E8A-4147-A177-3AD203B41FA5}">
                      <a16:colId xmlns:a16="http://schemas.microsoft.com/office/drawing/2014/main" val="2792748233"/>
                    </a:ext>
                  </a:extLst>
                </a:gridCol>
                <a:gridCol w="4011561">
                  <a:extLst>
                    <a:ext uri="{9D8B030D-6E8A-4147-A177-3AD203B41FA5}">
                      <a16:colId xmlns:a16="http://schemas.microsoft.com/office/drawing/2014/main" val="1712265183"/>
                    </a:ext>
                  </a:extLst>
                </a:gridCol>
              </a:tblGrid>
              <a:tr h="516765">
                <a:tc>
                  <a:txBody>
                    <a:bodyPr/>
                    <a:lstStyle/>
                    <a:p>
                      <a:r>
                        <a:rPr kumimoji="1" lang="pt-PT" altLang="ja-JP" sz="2000" b="1" dirty="0" smtClean="0"/>
                        <a:t>Author(s)</a:t>
                      </a:r>
                      <a:endParaRPr kumimoji="1" lang="ja-JP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Barriers Categorization</a:t>
                      </a:r>
                      <a:endParaRPr kumimoji="1" lang="ja-JP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Conclusions</a:t>
                      </a:r>
                      <a:endParaRPr kumimoji="1" lang="ja-JP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404334"/>
                  </a:ext>
                </a:extLst>
              </a:tr>
              <a:tr h="834773"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Samiee</a:t>
                      </a:r>
                      <a:r>
                        <a:rPr kumimoji="1" lang="en-US" altLang="ja-JP" b="1" dirty="0" smtClean="0"/>
                        <a:t> &amp;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smtClean="0"/>
                        <a:t>Mayo (1990)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 Visible and (2) Invisible barriers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Social and Cultural characteristics</a:t>
                      </a:r>
                    </a:p>
                    <a:p>
                      <a:r>
                        <a:rPr kumimoji="1" lang="en-US" altLang="ja-JP" dirty="0" smtClean="0"/>
                        <a:t>have an impact on Japan's barriers.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7754170"/>
                  </a:ext>
                </a:extLst>
              </a:tr>
              <a:tr h="1550293"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Czinkota</a:t>
                      </a:r>
                      <a:r>
                        <a:rPr kumimoji="1" lang="en-US" altLang="ja-JP" b="1" dirty="0" smtClean="0"/>
                        <a:t> &amp;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err="1" smtClean="0"/>
                        <a:t>Kotabe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smtClean="0"/>
                        <a:t>(1999, 2000)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 Business Environment, (2)</a:t>
                      </a:r>
                    </a:p>
                    <a:p>
                      <a:r>
                        <a:rPr kumimoji="1" lang="en-US" altLang="ja-JP" dirty="0" smtClean="0"/>
                        <a:t>Regulations, (3) Costs of Doing Business,</a:t>
                      </a:r>
                    </a:p>
                    <a:p>
                      <a:r>
                        <a:rPr kumimoji="1" lang="en-US" altLang="ja-JP" dirty="0" smtClean="0"/>
                        <a:t>and (4) Consumer Behavior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Regulatory and Business</a:t>
                      </a:r>
                    </a:p>
                    <a:p>
                      <a:r>
                        <a:rPr kumimoji="1" lang="en-US" altLang="ja-JP" dirty="0" smtClean="0"/>
                        <a:t>environment are becoming</a:t>
                      </a:r>
                    </a:p>
                    <a:p>
                      <a:r>
                        <a:rPr kumimoji="1" lang="en-US" altLang="ja-JP" dirty="0" smtClean="0"/>
                        <a:t>“foreign-friendly”, but Consumer</a:t>
                      </a:r>
                    </a:p>
                    <a:p>
                      <a:r>
                        <a:rPr kumimoji="1" lang="en-US" altLang="ja-JP" dirty="0" smtClean="0"/>
                        <a:t>Behavior is still a major barrier.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60847"/>
                  </a:ext>
                </a:extLst>
              </a:tr>
              <a:tr h="834773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Maguire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smtClean="0"/>
                        <a:t>(2001)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 NTB, (2) Business Environment, and</a:t>
                      </a:r>
                    </a:p>
                    <a:p>
                      <a:r>
                        <a:rPr kumimoji="1" lang="en-US" altLang="ja-JP" dirty="0" smtClean="0"/>
                        <a:t>(3) Consumer Behavior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NTB are important barriers.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712187"/>
                  </a:ext>
                </a:extLst>
              </a:tr>
              <a:tr h="1192533">
                <a:tc>
                  <a:txBody>
                    <a:bodyPr/>
                    <a:lstStyle/>
                    <a:p>
                      <a:r>
                        <a:rPr kumimoji="1" lang="en-US" altLang="ja-JP" b="1" dirty="0" err="1" smtClean="0"/>
                        <a:t>Ojala</a:t>
                      </a:r>
                      <a:r>
                        <a:rPr kumimoji="1" lang="en-US" altLang="ja-JP" b="1" dirty="0" smtClean="0"/>
                        <a:t> &amp;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err="1" smtClean="0"/>
                        <a:t>Tyrväinen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smtClean="0"/>
                        <a:t>(2007)</a:t>
                      </a:r>
                      <a:endParaRPr kumimoji="1" lang="ja-JP" alt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(1) Organization-Related Barriers, (2)</a:t>
                      </a:r>
                    </a:p>
                    <a:p>
                      <a:r>
                        <a:rPr kumimoji="1" lang="en-US" altLang="ja-JP" dirty="0" smtClean="0"/>
                        <a:t>Sales Process–Related Barriers, and (3)</a:t>
                      </a:r>
                    </a:p>
                    <a:p>
                      <a:r>
                        <a:rPr kumimoji="1" lang="en-US" altLang="ja-JP" dirty="0" smtClean="0"/>
                        <a:t>Target Industry Segment–Related Barriers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Convincing headquarters of the</a:t>
                      </a:r>
                    </a:p>
                    <a:p>
                      <a:r>
                        <a:rPr kumimoji="1" lang="en-US" altLang="ja-JP" dirty="0" smtClean="0"/>
                        <a:t>Japanese market-specific demands</a:t>
                      </a:r>
                    </a:p>
                    <a:p>
                      <a:r>
                        <a:rPr kumimoji="1" lang="en-US" altLang="ja-JP" dirty="0" smtClean="0"/>
                        <a:t>is a challenge.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934069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38200" y="5506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ja-JP" smtClean="0"/>
              <a:t>Studies on Japan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73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0607"/>
            <a:ext cx="10515600" cy="1325563"/>
          </a:xfrm>
        </p:spPr>
        <p:txBody>
          <a:bodyPr/>
          <a:lstStyle/>
          <a:p>
            <a:r>
              <a:rPr kumimoji="1" lang="pt-PT" altLang="ja-JP" dirty="0" smtClean="0"/>
              <a:t>Studies on Japan</a:t>
            </a:r>
            <a:endParaRPr kumimoji="1" lang="ja-JP" alt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731915"/>
              </p:ext>
            </p:extLst>
          </p:nvPr>
        </p:nvGraphicFramePr>
        <p:xfrm>
          <a:off x="913800" y="1589654"/>
          <a:ext cx="10440000" cy="486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160498111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79274823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81358203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71226518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kumimoji="1" lang="pt-PT" altLang="ja-JP" sz="1800" b="1" dirty="0" smtClean="0"/>
                        <a:t>Author(s)</a:t>
                      </a:r>
                      <a:endParaRPr kumimoji="1" lang="ja-JP" alt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Study goal</a:t>
                      </a:r>
                      <a:endParaRPr kumimoji="1" lang="ja-JP" alt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sz="1800" b="1" dirty="0" smtClean="0"/>
                        <a:t>Author(s)</a:t>
                      </a:r>
                      <a:endParaRPr kumimoji="1" lang="ja-JP" alt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/>
                        <a:t>Study goal</a:t>
                      </a:r>
                      <a:endParaRPr kumimoji="1" lang="ja-JP" alt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4043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Simon &amp; </a:t>
                      </a:r>
                      <a:r>
                        <a:rPr kumimoji="1" lang="en-US" altLang="ja-JP" sz="1400" b="1" dirty="0" err="1" smtClean="0"/>
                        <a:t>Palder</a:t>
                      </a:r>
                      <a:endParaRPr kumimoji="1" lang="en-US" altLang="ja-JP" sz="1400" b="1" dirty="0" smtClean="0"/>
                    </a:p>
                    <a:p>
                      <a:r>
                        <a:rPr kumimoji="1" lang="en-US" altLang="ja-JP" sz="1400" b="1" dirty="0" smtClean="0"/>
                        <a:t>(1987)</a:t>
                      </a:r>
                      <a:endParaRPr kumimoji="1" lang="ja-JP" alt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Successful entry strategies. </a:t>
                      </a:r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Gehrt</a:t>
                      </a:r>
                      <a:r>
                        <a:rPr kumimoji="1" lang="en-US" altLang="ja-JP" sz="1400" b="1" dirty="0" smtClean="0"/>
                        <a:t> et al.</a:t>
                      </a:r>
                    </a:p>
                    <a:p>
                      <a:r>
                        <a:rPr kumimoji="1" lang="en-US" altLang="ja-JP" sz="1400" b="1" dirty="0" smtClean="0"/>
                        <a:t>(2005)</a:t>
                      </a:r>
                      <a:endParaRPr kumimoji="1" lang="ja-JP" alt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Assessment of informal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trade barriers among Japanese intermediaries.</a:t>
                      </a:r>
                      <a:endParaRPr kumimoji="1" lang="ja-JP" alt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77541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Buckley et al.</a:t>
                      </a:r>
                    </a:p>
                    <a:p>
                      <a:r>
                        <a:rPr kumimoji="1" lang="en-US" altLang="ja-JP" sz="1400" b="1" dirty="0" smtClean="0"/>
                        <a:t>(1987)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European FDI in Japan as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a market entry strategy.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Uzama</a:t>
                      </a:r>
                      <a:r>
                        <a:rPr kumimoji="1" lang="en-US" altLang="ja-JP" sz="1400" b="1" dirty="0" smtClean="0"/>
                        <a:t> (2009)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Market Entry Model Selection.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6084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Douglas &amp; Craig</a:t>
                      </a:r>
                    </a:p>
                    <a:p>
                      <a:r>
                        <a:rPr kumimoji="1" lang="en-US" altLang="ja-JP" sz="1400" b="1" dirty="0" smtClean="0"/>
                        <a:t>(1990)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Successful entry strategies.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Sunesen</a:t>
                      </a:r>
                      <a:r>
                        <a:rPr kumimoji="1" lang="en-US" altLang="ja-JP" sz="1400" b="1" dirty="0" smtClean="0"/>
                        <a:t> et al.</a:t>
                      </a:r>
                    </a:p>
                    <a:p>
                      <a:r>
                        <a:rPr kumimoji="1" lang="en-US" altLang="ja-JP" sz="1400" b="1" dirty="0" smtClean="0"/>
                        <a:t>(2010)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Report on perceived Trade Barriers between Japan and the EU.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7121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Williamson &amp;</a:t>
                      </a:r>
                    </a:p>
                    <a:p>
                      <a:r>
                        <a:rPr kumimoji="1" lang="en-US" altLang="ja-JP" sz="1400" b="1" dirty="0" err="1" smtClean="0"/>
                        <a:t>Yamawaki</a:t>
                      </a:r>
                      <a:r>
                        <a:rPr kumimoji="1" lang="en-US" altLang="ja-JP" sz="1400" b="1" dirty="0" smtClean="0"/>
                        <a:t> (1991)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Assessment of the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distribution system.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1" dirty="0" smtClean="0"/>
                        <a:t>Padron et al.,</a:t>
                      </a:r>
                    </a:p>
                    <a:p>
                      <a:r>
                        <a:rPr lang="en-US" altLang="ja-JP" sz="1400" b="1" dirty="0" smtClean="0"/>
                        <a:t>(2011)</a:t>
                      </a:r>
                      <a:endParaRPr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Assessment of FDI in Japan by EU firms.</a:t>
                      </a:r>
                      <a:endParaRPr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340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Min (1996)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Assessment of the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distribution system.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1" dirty="0" err="1" smtClean="0"/>
                        <a:t>Haghirian</a:t>
                      </a:r>
                      <a:r>
                        <a:rPr lang="en-US" altLang="ja-JP" sz="1400" b="1" dirty="0" smtClean="0"/>
                        <a:t> (2011)</a:t>
                      </a:r>
                      <a:endParaRPr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Assessment of the Japanese consumer </a:t>
                      </a:r>
                      <a:r>
                        <a:rPr lang="en-US" altLang="ja-JP" sz="1400" dirty="0" err="1" smtClean="0"/>
                        <a:t>behaviour</a:t>
                      </a:r>
                      <a:r>
                        <a:rPr lang="en-US" altLang="ja-JP" sz="1400" dirty="0" smtClean="0"/>
                        <a:t>.</a:t>
                      </a:r>
                      <a:endParaRPr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7674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Pirog</a:t>
                      </a:r>
                      <a:r>
                        <a:rPr kumimoji="1" lang="en-US" altLang="ja-JP" sz="1400" b="1" dirty="0" smtClean="0"/>
                        <a:t> et al.</a:t>
                      </a:r>
                    </a:p>
                    <a:p>
                      <a:r>
                        <a:rPr kumimoji="1" lang="en-US" altLang="ja-JP" sz="1400" b="1" dirty="0" smtClean="0"/>
                        <a:t>(1997)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Socio-cultural influences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on distribution.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1" dirty="0" err="1" smtClean="0"/>
                        <a:t>Bebenroth</a:t>
                      </a:r>
                      <a:r>
                        <a:rPr lang="en-US" altLang="ja-JP" sz="1400" b="1" dirty="0" smtClean="0"/>
                        <a:t> et al.</a:t>
                      </a:r>
                    </a:p>
                    <a:p>
                      <a:r>
                        <a:rPr lang="en-US" altLang="ja-JP" sz="1400" b="1" dirty="0" smtClean="0"/>
                        <a:t>(2014)</a:t>
                      </a:r>
                      <a:endParaRPr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/>
                        <a:t>Institutional barriers</a:t>
                      </a:r>
                      <a:r>
                        <a:rPr lang="en-US" altLang="ja-JP" sz="1400" baseline="0" dirty="0" smtClean="0"/>
                        <a:t> </a:t>
                      </a:r>
                      <a:r>
                        <a:rPr lang="en-US" altLang="ja-JP" sz="1400" dirty="0" smtClean="0"/>
                        <a:t>perceptions.</a:t>
                      </a:r>
                      <a:endParaRPr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5085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Wong et al.</a:t>
                      </a:r>
                    </a:p>
                    <a:p>
                      <a:r>
                        <a:rPr kumimoji="1" lang="en-US" altLang="ja-JP" sz="1400" b="1" dirty="0" smtClean="0"/>
                        <a:t>(1999)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Assessment of foreign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rice acceptance in Japan.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/>
                        <a:t>Mazur (2016)</a:t>
                      </a:r>
                      <a:endParaRPr kumimoji="1" lang="ja-JP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Main barriers for European enterprises.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4721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Yamawaki</a:t>
                      </a:r>
                      <a:r>
                        <a:rPr kumimoji="1" lang="en-US" altLang="ja-JP" sz="1400" b="1" dirty="0" smtClean="0"/>
                        <a:t> (2004) </a:t>
                      </a:r>
                      <a:endParaRPr kumimoji="1" lang="ja-JP" alt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Exit patterns of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dirty="0" smtClean="0"/>
                        <a:t>manufacturing foreign firms in Japan.</a:t>
                      </a:r>
                      <a:endParaRPr kumimoji="1" lang="ja-JP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err="1" smtClean="0"/>
                        <a:t>Felbermayr</a:t>
                      </a:r>
                      <a:r>
                        <a:rPr kumimoji="1" lang="en-US" altLang="ja-JP" sz="1400" b="1" dirty="0" smtClean="0"/>
                        <a:t> et al.</a:t>
                      </a:r>
                    </a:p>
                    <a:p>
                      <a:r>
                        <a:rPr kumimoji="1" lang="en-US" altLang="ja-JP" sz="1400" b="1" dirty="0" smtClean="0"/>
                        <a:t>(2017)</a:t>
                      </a:r>
                      <a:endParaRPr kumimoji="1" lang="ja-JP" alt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Impacts of the EU-Japan EPA.</a:t>
                      </a:r>
                      <a:endParaRPr kumimoji="1" lang="ja-JP" alt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1737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90982" y="3860800"/>
            <a:ext cx="2687782" cy="508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2890982" y="4368800"/>
            <a:ext cx="2687782" cy="508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890982" y="4876800"/>
            <a:ext cx="2687782" cy="508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2890982" y="5384800"/>
            <a:ext cx="2687782" cy="50800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8128001" y="4368800"/>
            <a:ext cx="2687782" cy="50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4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48558"/>
              </p:ext>
            </p:extLst>
          </p:nvPr>
        </p:nvGraphicFramePr>
        <p:xfrm>
          <a:off x="660268" y="1245995"/>
          <a:ext cx="10962752" cy="53297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02661">
                  <a:extLst>
                    <a:ext uri="{9D8B030D-6E8A-4147-A177-3AD203B41FA5}">
                      <a16:colId xmlns:a16="http://schemas.microsoft.com/office/drawing/2014/main" val="1431868977"/>
                    </a:ext>
                  </a:extLst>
                </a:gridCol>
                <a:gridCol w="1302661">
                  <a:extLst>
                    <a:ext uri="{9D8B030D-6E8A-4147-A177-3AD203B41FA5}">
                      <a16:colId xmlns:a16="http://schemas.microsoft.com/office/drawing/2014/main" val="3322537409"/>
                    </a:ext>
                  </a:extLst>
                </a:gridCol>
                <a:gridCol w="1886292">
                  <a:extLst>
                    <a:ext uri="{9D8B030D-6E8A-4147-A177-3AD203B41FA5}">
                      <a16:colId xmlns:a16="http://schemas.microsoft.com/office/drawing/2014/main" val="1029569580"/>
                    </a:ext>
                  </a:extLst>
                </a:gridCol>
                <a:gridCol w="6471138">
                  <a:extLst>
                    <a:ext uri="{9D8B030D-6E8A-4147-A177-3AD203B41FA5}">
                      <a16:colId xmlns:a16="http://schemas.microsoft.com/office/drawing/2014/main" val="4141407820"/>
                    </a:ext>
                  </a:extLst>
                </a:gridCol>
              </a:tblGrid>
              <a:tr h="23850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50" dirty="0">
                          <a:effectLst/>
                        </a:rPr>
                        <a:t>Controllable</a:t>
                      </a:r>
                      <a:endParaRPr lang="ja-JP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 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Informational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err="1">
                          <a:effectLst/>
                        </a:rPr>
                        <a:t>Samiee</a:t>
                      </a:r>
                      <a:r>
                        <a:rPr lang="en-GB" sz="1400" kern="50" dirty="0">
                          <a:effectLst/>
                        </a:rPr>
                        <a:t> &amp; Mayo (1990), </a:t>
                      </a:r>
                      <a:r>
                        <a:rPr lang="en-GB" sz="1400" kern="50" dirty="0" err="1">
                          <a:effectLst/>
                        </a:rPr>
                        <a:t>Ojala</a:t>
                      </a:r>
                      <a:r>
                        <a:rPr lang="en-GB" sz="1400" kern="50" dirty="0">
                          <a:effectLst/>
                        </a:rPr>
                        <a:t> &amp; </a:t>
                      </a:r>
                      <a:r>
                        <a:rPr lang="en-GB" sz="1400" kern="50" dirty="0" err="1">
                          <a:effectLst/>
                        </a:rPr>
                        <a:t>Tyrväinen</a:t>
                      </a:r>
                      <a:r>
                        <a:rPr lang="en-GB" sz="1400" kern="50" dirty="0">
                          <a:effectLst/>
                        </a:rPr>
                        <a:t> (2007)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003994"/>
                  </a:ext>
                </a:extLst>
              </a:tr>
              <a:tr h="6435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Functional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Simon &amp; </a:t>
                      </a:r>
                      <a:r>
                        <a:rPr lang="en-GB" sz="1400" kern="50" dirty="0" err="1">
                          <a:effectLst/>
                        </a:rPr>
                        <a:t>Palder</a:t>
                      </a:r>
                      <a:r>
                        <a:rPr lang="en-GB" sz="1400" kern="50" dirty="0">
                          <a:effectLst/>
                        </a:rPr>
                        <a:t> (1987), Buckley et al. (1987), </a:t>
                      </a:r>
                      <a:r>
                        <a:rPr lang="en-GB" sz="1400" kern="50" dirty="0" err="1">
                          <a:effectLst/>
                        </a:rPr>
                        <a:t>Czinkota</a:t>
                      </a:r>
                      <a:r>
                        <a:rPr lang="en-GB" sz="1400" kern="50" dirty="0">
                          <a:effectLst/>
                        </a:rPr>
                        <a:t> &amp; </a:t>
                      </a:r>
                      <a:r>
                        <a:rPr lang="en-GB" sz="1400" kern="50" dirty="0" err="1">
                          <a:effectLst/>
                        </a:rPr>
                        <a:t>Kotabe</a:t>
                      </a:r>
                      <a:r>
                        <a:rPr lang="en-GB" sz="1400" kern="50" dirty="0">
                          <a:effectLst/>
                        </a:rPr>
                        <a:t> (1999, 2000), Maguire (2001), </a:t>
                      </a:r>
                      <a:r>
                        <a:rPr lang="en-GB" sz="1400" kern="50" dirty="0" err="1">
                          <a:effectLst/>
                        </a:rPr>
                        <a:t>Ojala</a:t>
                      </a:r>
                      <a:r>
                        <a:rPr lang="en-GB" sz="1400" kern="50" dirty="0">
                          <a:effectLst/>
                        </a:rPr>
                        <a:t> &amp; </a:t>
                      </a:r>
                      <a:r>
                        <a:rPr lang="en-GB" sz="1400" kern="50" dirty="0" err="1">
                          <a:effectLst/>
                        </a:rPr>
                        <a:t>Tyrväinen</a:t>
                      </a:r>
                      <a:r>
                        <a:rPr lang="en-GB" sz="1400" kern="50" dirty="0">
                          <a:effectLst/>
                        </a:rPr>
                        <a:t> (2007)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89702"/>
                  </a:ext>
                </a:extLst>
              </a:tr>
              <a:tr h="6435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Marketing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Simon &amp; </a:t>
                      </a:r>
                      <a:r>
                        <a:rPr lang="en-GB" sz="1400" kern="50" dirty="0" err="1">
                          <a:effectLst/>
                        </a:rPr>
                        <a:t>Palder</a:t>
                      </a:r>
                      <a:r>
                        <a:rPr lang="en-GB" sz="1400" kern="50" dirty="0">
                          <a:effectLst/>
                        </a:rPr>
                        <a:t> (1987), Buckley et al. (1987), Douglas &amp; Craig (1990), Wong et al. (1999), Maguire (2001), Padron et al. (2011), </a:t>
                      </a:r>
                      <a:r>
                        <a:rPr lang="en-GB" sz="1400" kern="50" dirty="0" err="1">
                          <a:effectLst/>
                        </a:rPr>
                        <a:t>Haghirian</a:t>
                      </a:r>
                      <a:r>
                        <a:rPr lang="en-GB" sz="1400" kern="50" dirty="0">
                          <a:effectLst/>
                        </a:rPr>
                        <a:t> (2011)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42113"/>
                  </a:ext>
                </a:extLst>
              </a:tr>
              <a:tr h="238502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50" dirty="0">
                          <a:effectLst/>
                        </a:rPr>
                        <a:t>Uncontrollable</a:t>
                      </a:r>
                      <a:endParaRPr lang="ja-JP" sz="14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Domestic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Governmental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 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302431"/>
                  </a:ext>
                </a:extLst>
              </a:tr>
              <a:tr h="2385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Economic Climate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 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251306"/>
                  </a:ext>
                </a:extLst>
              </a:tr>
              <a:tr h="2385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Competition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 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67550"/>
                  </a:ext>
                </a:extLst>
              </a:tr>
              <a:tr h="2385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Foreign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Procedural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 err="1">
                          <a:effectLst/>
                        </a:rPr>
                        <a:t>Sunesen</a:t>
                      </a:r>
                      <a:r>
                        <a:rPr lang="en-GB" sz="1400" kern="50" dirty="0">
                          <a:effectLst/>
                        </a:rPr>
                        <a:t> et al. (2010)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480383"/>
                  </a:ext>
                </a:extLst>
              </a:tr>
              <a:tr h="10803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Task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Simon &amp; </a:t>
                      </a:r>
                      <a:r>
                        <a:rPr lang="en-GB" sz="1400" kern="50" dirty="0" err="1">
                          <a:effectLst/>
                        </a:rPr>
                        <a:t>Palder</a:t>
                      </a:r>
                      <a:r>
                        <a:rPr lang="en-GB" sz="1400" kern="50" dirty="0">
                          <a:effectLst/>
                        </a:rPr>
                        <a:t> (1987), Buckley et al. (1987), </a:t>
                      </a:r>
                      <a:r>
                        <a:rPr lang="en-GB" sz="1400" kern="50" dirty="0" err="1">
                          <a:effectLst/>
                        </a:rPr>
                        <a:t>Samiee</a:t>
                      </a:r>
                      <a:r>
                        <a:rPr lang="en-GB" sz="1400" kern="50" dirty="0">
                          <a:effectLst/>
                        </a:rPr>
                        <a:t> &amp; Mayo (1990), Douglas &amp; Craig (1990), Min (1996), Wong et al. (1999), </a:t>
                      </a:r>
                      <a:r>
                        <a:rPr lang="en-GB" sz="1400" kern="50" dirty="0" err="1">
                          <a:effectLst/>
                        </a:rPr>
                        <a:t>Czinkota</a:t>
                      </a:r>
                      <a:r>
                        <a:rPr lang="en-GB" sz="1400" kern="50" dirty="0">
                          <a:effectLst/>
                        </a:rPr>
                        <a:t> &amp; </a:t>
                      </a:r>
                      <a:r>
                        <a:rPr lang="en-GB" sz="1400" kern="50" dirty="0" err="1">
                          <a:effectLst/>
                        </a:rPr>
                        <a:t>Kotabe</a:t>
                      </a:r>
                      <a:r>
                        <a:rPr lang="en-GB" sz="1400" kern="50" dirty="0">
                          <a:effectLst/>
                        </a:rPr>
                        <a:t> (1999, 2000), </a:t>
                      </a:r>
                      <a:r>
                        <a:rPr lang="en-GB" sz="1400" kern="50" dirty="0" err="1">
                          <a:effectLst/>
                        </a:rPr>
                        <a:t>Ojala</a:t>
                      </a:r>
                      <a:r>
                        <a:rPr lang="en-GB" sz="1400" kern="50" dirty="0">
                          <a:effectLst/>
                        </a:rPr>
                        <a:t> &amp; </a:t>
                      </a:r>
                      <a:r>
                        <a:rPr lang="en-GB" sz="1400" kern="50" dirty="0" err="1">
                          <a:effectLst/>
                        </a:rPr>
                        <a:t>Tyrväinen</a:t>
                      </a:r>
                      <a:r>
                        <a:rPr lang="en-GB" sz="1400" kern="50" dirty="0">
                          <a:effectLst/>
                        </a:rPr>
                        <a:t> (2007), </a:t>
                      </a:r>
                      <a:r>
                        <a:rPr lang="en-GB" sz="1400" kern="50" dirty="0" err="1">
                          <a:effectLst/>
                        </a:rPr>
                        <a:t>Sunesen</a:t>
                      </a:r>
                      <a:r>
                        <a:rPr lang="en-GB" sz="1400" kern="50" dirty="0">
                          <a:effectLst/>
                        </a:rPr>
                        <a:t> et al. (2010), </a:t>
                      </a:r>
                      <a:r>
                        <a:rPr lang="en-GB" sz="1400" kern="50" dirty="0" err="1">
                          <a:effectLst/>
                        </a:rPr>
                        <a:t>Haghirian</a:t>
                      </a:r>
                      <a:r>
                        <a:rPr lang="en-GB" sz="1400" kern="50" dirty="0">
                          <a:effectLst/>
                        </a:rPr>
                        <a:t> (2011), Mazur (2016)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279452"/>
                  </a:ext>
                </a:extLst>
              </a:tr>
              <a:tr h="17355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Environmental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Simon &amp; </a:t>
                      </a:r>
                      <a:r>
                        <a:rPr lang="en-GB" sz="1400" kern="50" dirty="0" err="1">
                          <a:effectLst/>
                        </a:rPr>
                        <a:t>Palder</a:t>
                      </a:r>
                      <a:r>
                        <a:rPr lang="en-GB" sz="1400" kern="50" dirty="0">
                          <a:effectLst/>
                        </a:rPr>
                        <a:t> (1987), Buckley et al. (1987), </a:t>
                      </a:r>
                      <a:r>
                        <a:rPr lang="en-GB" sz="1400" kern="50" dirty="0" err="1">
                          <a:effectLst/>
                        </a:rPr>
                        <a:t>Samiee</a:t>
                      </a:r>
                      <a:r>
                        <a:rPr lang="en-GB" sz="1400" kern="50" dirty="0">
                          <a:effectLst/>
                        </a:rPr>
                        <a:t> &amp; Mayo (1990), Williamson &amp; </a:t>
                      </a:r>
                      <a:r>
                        <a:rPr lang="en-GB" sz="1400" kern="50" dirty="0" err="1">
                          <a:effectLst/>
                        </a:rPr>
                        <a:t>Yamawaki</a:t>
                      </a:r>
                      <a:r>
                        <a:rPr lang="en-GB" sz="1400" kern="50" dirty="0">
                          <a:effectLst/>
                        </a:rPr>
                        <a:t> (1991), Min (1996), </a:t>
                      </a:r>
                      <a:r>
                        <a:rPr lang="en-GB" sz="1400" kern="50" dirty="0" err="1">
                          <a:effectLst/>
                        </a:rPr>
                        <a:t>Pirog</a:t>
                      </a:r>
                      <a:r>
                        <a:rPr lang="en-GB" sz="1400" kern="50" dirty="0">
                          <a:effectLst/>
                        </a:rPr>
                        <a:t> et al. (1997), Wong et al. </a:t>
                      </a:r>
                      <a:r>
                        <a:rPr lang="pt-PT" sz="1400" kern="50" dirty="0">
                          <a:effectLst/>
                        </a:rPr>
                        <a:t>(1999), Czinkota &amp; Kotabe (1999, 2000), Maguire (2001), Yamawaki (2004), Gehrt et al. (2005), Ojala &amp; Tyrväinen (2007), Uzama </a:t>
                      </a:r>
                      <a:r>
                        <a:rPr lang="en-US" sz="1400" kern="50" dirty="0">
                          <a:effectLst/>
                        </a:rPr>
                        <a:t>(2009), </a:t>
                      </a:r>
                      <a:r>
                        <a:rPr lang="en-US" sz="1400" kern="50" dirty="0" err="1">
                          <a:effectLst/>
                        </a:rPr>
                        <a:t>Sunesen</a:t>
                      </a:r>
                      <a:r>
                        <a:rPr lang="en-US" sz="1400" kern="50" dirty="0">
                          <a:effectLst/>
                        </a:rPr>
                        <a:t> et al. (2010), Padron et al. (2011), </a:t>
                      </a:r>
                      <a:r>
                        <a:rPr lang="en-US" sz="1400" kern="50" dirty="0" err="1">
                          <a:effectLst/>
                        </a:rPr>
                        <a:t>Bebenroth</a:t>
                      </a:r>
                      <a:r>
                        <a:rPr lang="en-US" sz="1400" kern="50" dirty="0">
                          <a:effectLst/>
                        </a:rPr>
                        <a:t> et al. </a:t>
                      </a:r>
                      <a:r>
                        <a:rPr lang="en-GB" sz="1400" kern="50" dirty="0">
                          <a:effectLst/>
                        </a:rPr>
                        <a:t>(2014), Mazur (2016),  </a:t>
                      </a:r>
                      <a:r>
                        <a:rPr lang="en-GB" sz="1400" kern="50" dirty="0" err="1">
                          <a:effectLst/>
                        </a:rPr>
                        <a:t>Felbermayr</a:t>
                      </a:r>
                      <a:r>
                        <a:rPr lang="en-GB" sz="1400" kern="50" dirty="0">
                          <a:effectLst/>
                        </a:rPr>
                        <a:t> et al. (2017)</a:t>
                      </a:r>
                      <a:endParaRPr lang="ja-JP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9174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026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ja-JP" b="1" dirty="0" smtClean="0">
                <a:solidFill>
                  <a:schemeClr val="bg1"/>
                </a:solidFill>
              </a:rPr>
              <a:t>Listing barriers to Leonidou’s model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268" y="1235728"/>
            <a:ext cx="53254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400" b="1" dirty="0" smtClean="0"/>
              <a:t>Controllable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sz="2400" dirty="0" smtClean="0"/>
              <a:t>Gather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sz="2400" dirty="0" smtClean="0"/>
              <a:t>High product quality expectation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sz="2400" dirty="0" smtClean="0"/>
              <a:t>Product adaptation = higher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PT" altLang="ja-JP" sz="2400" dirty="0" smtClean="0"/>
              <a:t>After-sale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PT" altLang="ja-JP" sz="2400" dirty="0" smtClean="0"/>
              <a:t>Management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41404" y="1235728"/>
            <a:ext cx="45688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2400" b="1" dirty="0" smtClean="0"/>
              <a:t>Uncontrollable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sz="2400" dirty="0" smtClean="0"/>
              <a:t>Distribution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pt-PT" altLang="ja-JP" sz="2400" dirty="0" smtClean="0"/>
              <a:t>NTB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sz="2400" dirty="0" smtClean="0"/>
              <a:t>Keiretsu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sz="2400" dirty="0" smtClean="0"/>
              <a:t>Regulatory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sz="2400" dirty="0" smtClean="0"/>
              <a:t>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altLang="ja-JP" sz="2400" dirty="0" smtClean="0"/>
              <a:t>Technical and adminstrative </a:t>
            </a:r>
          </a:p>
          <a:p>
            <a:r>
              <a:rPr lang="pt-PT" altLang="ja-JP" sz="2400" dirty="0" smtClean="0"/>
              <a:t>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026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ja-JP" b="1" dirty="0" smtClean="0">
                <a:solidFill>
                  <a:schemeClr val="bg1"/>
                </a:solidFill>
              </a:rPr>
              <a:t>Common aspects</a:t>
            </a:r>
            <a:endParaRPr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rgbClr val="548235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Research Methodology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86" y="3707792"/>
            <a:ext cx="50257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Research </a:t>
            </a:r>
            <a:r>
              <a:rPr kumimoji="1" lang="pt-PT" altLang="ja-JP" sz="4000" dirty="0" err="1" smtClean="0"/>
              <a:t>goal</a:t>
            </a:r>
            <a:endParaRPr kumimoji="1" lang="pt-PT" altLang="ja-JP" sz="4000" dirty="0" smtClean="0"/>
          </a:p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Research </a:t>
            </a:r>
            <a:r>
              <a:rPr lang="pt-PT" altLang="ja-JP" sz="4000" dirty="0" err="1" smtClean="0"/>
              <a:t>strategy</a:t>
            </a:r>
            <a:endParaRPr lang="pt-PT" altLang="ja-JP" sz="4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Questionnaire</a:t>
            </a:r>
            <a:endParaRPr lang="pt-PT" altLang="ja-JP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Interview</a:t>
            </a:r>
            <a:endParaRPr lang="pt-PT" altLang="ja-JP" sz="2400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Sample</a:t>
            </a:r>
          </a:p>
        </p:txBody>
      </p:sp>
      <p:sp>
        <p:nvSpPr>
          <p:cNvPr id="5" name="Isosceles Triangle 4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621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Research goal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5394"/>
          </a:xfrm>
        </p:spPr>
        <p:txBody>
          <a:bodyPr/>
          <a:lstStyle/>
          <a:p>
            <a:r>
              <a:rPr lang="en-US" altLang="ja-JP" dirty="0" smtClean="0"/>
              <a:t>Identify </a:t>
            </a:r>
            <a:r>
              <a:rPr lang="en-US" altLang="ja-JP" dirty="0"/>
              <a:t>and describe barriers that Portuguese small and </a:t>
            </a:r>
            <a:r>
              <a:rPr lang="en-US" altLang="ja-JP" dirty="0" smtClean="0"/>
              <a:t>medium enterprises </a:t>
            </a:r>
            <a:r>
              <a:rPr lang="en-US" altLang="ja-JP" dirty="0"/>
              <a:t>(SMEs) exporting to Japan encounter.</a:t>
            </a:r>
            <a:endParaRPr kumimoji="1" lang="ja-JP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07209"/>
              </p:ext>
            </p:extLst>
          </p:nvPr>
        </p:nvGraphicFramePr>
        <p:xfrm>
          <a:off x="936522" y="3748001"/>
          <a:ext cx="989862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9542">
                  <a:extLst>
                    <a:ext uri="{9D8B030D-6E8A-4147-A177-3AD203B41FA5}">
                      <a16:colId xmlns:a16="http://schemas.microsoft.com/office/drawing/2014/main" val="668161320"/>
                    </a:ext>
                  </a:extLst>
                </a:gridCol>
                <a:gridCol w="3299542">
                  <a:extLst>
                    <a:ext uri="{9D8B030D-6E8A-4147-A177-3AD203B41FA5}">
                      <a16:colId xmlns:a16="http://schemas.microsoft.com/office/drawing/2014/main" val="3133975563"/>
                    </a:ext>
                  </a:extLst>
                </a:gridCol>
                <a:gridCol w="3299542">
                  <a:extLst>
                    <a:ext uri="{9D8B030D-6E8A-4147-A177-3AD203B41FA5}">
                      <a16:colId xmlns:a16="http://schemas.microsoft.com/office/drawing/2014/main" val="806243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PT" altLang="ja-JP" sz="2400" b="1" dirty="0" smtClean="0"/>
                        <a:t>Definition</a:t>
                      </a:r>
                      <a:endParaRPr kumimoji="1" lang="ja-JP" alt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sz="2400" b="1" dirty="0" smtClean="0"/>
                        <a:t>Size</a:t>
                      </a:r>
                      <a:endParaRPr kumimoji="1" lang="ja-JP" alt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sz="2400" b="1" dirty="0" smtClean="0"/>
                        <a:t>Volume</a:t>
                      </a:r>
                      <a:endParaRPr kumimoji="1" lang="ja-JP" alt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2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sz="2400" dirty="0" smtClean="0"/>
                        <a:t>Micro</a:t>
                      </a:r>
                      <a:endParaRPr kumimoji="1" lang="ja-JP" alt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10</a:t>
                      </a:r>
                      <a:endParaRPr kumimoji="1" lang="ja-JP" alt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</a:t>
                      </a:r>
                      <a:r>
                        <a:rPr kumimoji="1" lang="pt-PT" altLang="ja-JP" sz="2400" dirty="0" smtClean="0"/>
                        <a:t> 10 million</a:t>
                      </a:r>
                      <a:endParaRPr kumimoji="1" lang="ja-JP" alt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368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sz="2400" dirty="0" smtClean="0"/>
                        <a:t>Small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50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2 million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3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sz="2400" dirty="0" smtClean="0"/>
                        <a:t>Medium</a:t>
                      </a:r>
                      <a:endParaRPr kumimoji="1" lang="ja-JP" alt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250</a:t>
                      </a:r>
                      <a:endParaRPr kumimoji="1" lang="ja-JP" alt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&lt; 50 million</a:t>
                      </a:r>
                      <a:endParaRPr kumimoji="1" lang="ja-JP" alt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349232"/>
                  </a:ext>
                </a:extLst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rgbClr val="C90A0F"/>
          </a:solidFill>
        </p:spPr>
        <p:txBody>
          <a:bodyPr wrap="none" bIns="0">
            <a:normAutofit/>
          </a:bodyPr>
          <a:lstStyle/>
          <a:p>
            <a:pPr algn="ctr"/>
            <a:r>
              <a:rPr lang="pt-PT" sz="6600" b="1" dirty="0" smtClean="0">
                <a:solidFill>
                  <a:schemeClr val="bg1">
                    <a:lumMod val="85000"/>
                  </a:schemeClr>
                </a:solidFill>
              </a:rPr>
              <a:t>Table of contents</a:t>
            </a:r>
            <a:endParaRPr lang="en-US" sz="6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166" y="4019240"/>
            <a:ext cx="49279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Introduction</a:t>
            </a:r>
            <a:endParaRPr lang="pt-PT" altLang="ja-JP" sz="4000" dirty="0"/>
          </a:p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Literature Review</a:t>
            </a:r>
            <a:endParaRPr lang="pt-PT" altLang="ja-JP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667197" y="4019240"/>
            <a:ext cx="38170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4000" dirty="0" smtClean="0"/>
              <a:t>3. </a:t>
            </a:r>
            <a:r>
              <a:rPr lang="pt-PT" altLang="ja-JP" sz="4000" dirty="0" err="1"/>
              <a:t>Methodology</a:t>
            </a:r>
            <a:endParaRPr lang="pt-PT" altLang="ja-JP" sz="4000" dirty="0"/>
          </a:p>
          <a:p>
            <a:r>
              <a:rPr lang="pt-PT" altLang="ja-JP" sz="4000" dirty="0" smtClean="0"/>
              <a:t>4. Findings</a:t>
            </a:r>
          </a:p>
          <a:p>
            <a:r>
              <a:rPr lang="pt-PT" altLang="ja-JP" sz="4000" dirty="0" smtClean="0"/>
              <a:t>5. Conclusion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80546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Research strategy</a:t>
            </a:r>
            <a:endParaRPr kumimoji="1" lang="ja-JP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87514"/>
            <a:ext cx="10515600" cy="5032375"/>
          </a:xfrm>
        </p:spPr>
        <p:txBody>
          <a:bodyPr>
            <a:normAutofit/>
          </a:bodyPr>
          <a:lstStyle/>
          <a:p>
            <a:r>
              <a:rPr kumimoji="1" lang="pt-PT" altLang="ja-JP" dirty="0" smtClean="0"/>
              <a:t>Interviews:</a:t>
            </a:r>
          </a:p>
          <a:p>
            <a:pPr lvl="1"/>
            <a:r>
              <a:rPr lang="pt-PT" altLang="ja-JP" dirty="0" smtClean="0"/>
              <a:t>AICEP, ViniPortugal, and GOD Works (marketing firm)</a:t>
            </a:r>
          </a:p>
          <a:p>
            <a:r>
              <a:rPr lang="pt-PT" altLang="ja-JP" dirty="0" smtClean="0"/>
              <a:t>Questionnaires:</a:t>
            </a:r>
          </a:p>
          <a:p>
            <a:pPr lvl="1"/>
            <a:r>
              <a:rPr lang="pt-PT" altLang="ja-JP" dirty="0"/>
              <a:t>Part 1</a:t>
            </a:r>
          </a:p>
          <a:p>
            <a:pPr lvl="2"/>
            <a:r>
              <a:rPr lang="pt-PT" altLang="ja-JP" dirty="0"/>
              <a:t>Company details........................................................................................8</a:t>
            </a:r>
          </a:p>
          <a:p>
            <a:pPr lvl="1"/>
            <a:r>
              <a:rPr lang="pt-PT" altLang="ja-JP" dirty="0"/>
              <a:t>Part 2</a:t>
            </a:r>
          </a:p>
          <a:p>
            <a:pPr lvl="2"/>
            <a:r>
              <a:rPr lang="pt-PT" altLang="ja-JP" dirty="0"/>
              <a:t>International experience...........................................................................6</a:t>
            </a:r>
          </a:p>
          <a:p>
            <a:pPr lvl="1"/>
            <a:r>
              <a:rPr lang="pt-PT" altLang="ja-JP" dirty="0"/>
              <a:t>Part 3</a:t>
            </a:r>
          </a:p>
          <a:p>
            <a:pPr lvl="2"/>
            <a:r>
              <a:rPr lang="pt-PT" altLang="ja-JP" dirty="0"/>
              <a:t>Internationalization to Japan...................................................................9</a:t>
            </a:r>
          </a:p>
          <a:p>
            <a:pPr lvl="1"/>
            <a:r>
              <a:rPr lang="pt-PT" altLang="ja-JP" dirty="0"/>
              <a:t>Part 4</a:t>
            </a:r>
          </a:p>
          <a:p>
            <a:pPr lvl="2"/>
            <a:r>
              <a:rPr lang="pt-PT" altLang="ja-JP" dirty="0"/>
              <a:t>Export barriers assessment...................................................................31</a:t>
            </a:r>
          </a:p>
          <a:p>
            <a:pPr lvl="1"/>
            <a:r>
              <a:rPr lang="pt-PT" altLang="ja-JP" dirty="0"/>
              <a:t>Part 5</a:t>
            </a:r>
          </a:p>
          <a:p>
            <a:pPr lvl="2"/>
            <a:r>
              <a:rPr lang="pt-PT" altLang="ja-JP" dirty="0"/>
              <a:t>External support........................................................................................2</a:t>
            </a:r>
            <a:endParaRPr lang="ja-JP" altLang="en-US" dirty="0"/>
          </a:p>
          <a:p>
            <a:pPr lvl="1"/>
            <a:endParaRPr lang="pt-PT" altLang="ja-JP" dirty="0"/>
          </a:p>
        </p:txBody>
      </p:sp>
      <p:sp>
        <p:nvSpPr>
          <p:cNvPr id="8" name="Isosceles Triangle 7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8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68594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39348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Controllable elements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04914"/>
            <a:ext cx="58396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PT" altLang="ja-JP" b="1" dirty="0" smtClean="0"/>
              <a:t>Informational barriers:</a:t>
            </a:r>
          </a:p>
          <a:p>
            <a:r>
              <a:rPr lang="en-US" altLang="ja-JP" sz="1500" dirty="0" smtClean="0"/>
              <a:t>01. Limited </a:t>
            </a:r>
            <a:r>
              <a:rPr lang="en-US" altLang="ja-JP" sz="1500" dirty="0"/>
              <a:t>information to locate/</a:t>
            </a:r>
            <a:r>
              <a:rPr lang="en-US" altLang="ja-JP" sz="1500" dirty="0" err="1"/>
              <a:t>analyse</a:t>
            </a:r>
            <a:r>
              <a:rPr lang="en-US" altLang="ja-JP" sz="1500" dirty="0"/>
              <a:t> the Japanese </a:t>
            </a:r>
            <a:r>
              <a:rPr lang="en-US" altLang="ja-JP" sz="1500" dirty="0" smtClean="0"/>
              <a:t>market</a:t>
            </a:r>
          </a:p>
          <a:p>
            <a:r>
              <a:rPr lang="en-US" altLang="ja-JP" sz="1500" dirty="0" smtClean="0"/>
              <a:t>02. Identify </a:t>
            </a:r>
            <a:r>
              <a:rPr lang="en-US" altLang="ja-JP" sz="1500" dirty="0"/>
              <a:t>business opportunities in </a:t>
            </a:r>
            <a:r>
              <a:rPr lang="en-US" altLang="ja-JP" sz="1500" dirty="0" smtClean="0"/>
              <a:t>Japan</a:t>
            </a:r>
          </a:p>
          <a:p>
            <a:endParaRPr lang="pt-PT" altLang="ja-JP" dirty="0"/>
          </a:p>
          <a:p>
            <a:r>
              <a:rPr lang="pt-PT" altLang="ja-JP" b="1" dirty="0" smtClean="0"/>
              <a:t>Functional barriers:</a:t>
            </a:r>
          </a:p>
          <a:p>
            <a:r>
              <a:rPr lang="pt-PT" altLang="ja-JP" sz="1500" dirty="0" smtClean="0"/>
              <a:t>03. </a:t>
            </a:r>
            <a:r>
              <a:rPr lang="en-US" altLang="ja-JP" sz="1500" dirty="0"/>
              <a:t>Lack of managerial time to deal with the Japanese </a:t>
            </a:r>
            <a:r>
              <a:rPr lang="en-US" altLang="ja-JP" sz="1500" dirty="0" smtClean="0"/>
              <a:t>market</a:t>
            </a:r>
          </a:p>
          <a:p>
            <a:r>
              <a:rPr lang="pt-PT" altLang="ja-JP" sz="1500" dirty="0" smtClean="0"/>
              <a:t>04. </a:t>
            </a:r>
            <a:r>
              <a:rPr lang="en-US" altLang="ja-JP" sz="1500" dirty="0"/>
              <a:t>Insufficient quantity of and/or untrained </a:t>
            </a:r>
            <a:r>
              <a:rPr lang="en-US" altLang="ja-JP" sz="1500" dirty="0" smtClean="0"/>
              <a:t>personnel</a:t>
            </a:r>
          </a:p>
          <a:p>
            <a:r>
              <a:rPr lang="pt-PT" altLang="ja-JP" sz="1500" dirty="0" smtClean="0"/>
              <a:t>05. </a:t>
            </a:r>
            <a:r>
              <a:rPr lang="en-US" altLang="ja-JP" sz="1500" dirty="0"/>
              <a:t>Lack of excess production capacity for exports to </a:t>
            </a:r>
            <a:r>
              <a:rPr lang="en-US" altLang="ja-JP" sz="1500" dirty="0" smtClean="0"/>
              <a:t>Japan</a:t>
            </a:r>
          </a:p>
          <a:p>
            <a:r>
              <a:rPr lang="pt-PT" altLang="ja-JP" sz="1500" dirty="0" smtClean="0"/>
              <a:t>06. </a:t>
            </a:r>
            <a:r>
              <a:rPr lang="en-US" altLang="ja-JP" sz="1500" dirty="0"/>
              <a:t>Shortage of working capital to finance exports to </a:t>
            </a:r>
            <a:r>
              <a:rPr lang="en-US" altLang="ja-JP" sz="1500" dirty="0" smtClean="0"/>
              <a:t>Japan</a:t>
            </a:r>
          </a:p>
          <a:p>
            <a:endParaRPr lang="pt-PT" altLang="ja-JP" dirty="0"/>
          </a:p>
          <a:p>
            <a:r>
              <a:rPr lang="pt-PT" altLang="ja-JP" b="1" dirty="0" smtClean="0"/>
              <a:t>Marketing barriers:</a:t>
            </a:r>
          </a:p>
          <a:p>
            <a:r>
              <a:rPr lang="pt-PT" altLang="ja-JP" sz="1500" dirty="0" smtClean="0"/>
              <a:t>07. </a:t>
            </a:r>
            <a:r>
              <a:rPr lang="en-US" altLang="ja-JP" sz="1500" dirty="0"/>
              <a:t>Developing new products for the Japanese </a:t>
            </a:r>
            <a:r>
              <a:rPr lang="en-US" altLang="ja-JP" sz="1500" dirty="0" smtClean="0"/>
              <a:t>market</a:t>
            </a:r>
          </a:p>
          <a:p>
            <a:r>
              <a:rPr lang="pt-PT" altLang="ja-JP" sz="1500" dirty="0" smtClean="0"/>
              <a:t>08. </a:t>
            </a:r>
            <a:r>
              <a:rPr lang="en-US" altLang="ja-JP" sz="1500" dirty="0"/>
              <a:t>Meeting the </a:t>
            </a:r>
            <a:r>
              <a:rPr lang="en-US" altLang="ja-JP" sz="1500" dirty="0" smtClean="0"/>
              <a:t>export </a:t>
            </a:r>
            <a:r>
              <a:rPr lang="en-US" altLang="ja-JP" sz="1500" dirty="0"/>
              <a:t>product quality, standards, </a:t>
            </a:r>
            <a:r>
              <a:rPr lang="en-US" altLang="ja-JP" sz="1500" dirty="0" smtClean="0"/>
              <a:t>specifications</a:t>
            </a:r>
          </a:p>
          <a:p>
            <a:r>
              <a:rPr lang="pt-PT" altLang="ja-JP" sz="1500" dirty="0" smtClean="0"/>
              <a:t>09. </a:t>
            </a:r>
            <a:r>
              <a:rPr lang="en-US" altLang="ja-JP" sz="1500" dirty="0"/>
              <a:t>Meeting export packaging and labelling </a:t>
            </a:r>
            <a:r>
              <a:rPr lang="en-US" altLang="ja-JP" sz="1500" dirty="0" smtClean="0"/>
              <a:t>requirements</a:t>
            </a:r>
          </a:p>
          <a:p>
            <a:r>
              <a:rPr lang="pt-PT" altLang="ja-JP" sz="1500" dirty="0" smtClean="0"/>
              <a:t>10. </a:t>
            </a:r>
            <a:r>
              <a:rPr lang="en-US" altLang="ja-JP" sz="1500" dirty="0"/>
              <a:t>Offering technical/after-sales service in </a:t>
            </a:r>
            <a:r>
              <a:rPr lang="en-US" altLang="ja-JP" sz="1500" dirty="0" smtClean="0"/>
              <a:t>Japan</a:t>
            </a:r>
          </a:p>
          <a:p>
            <a:r>
              <a:rPr lang="pt-PT" altLang="ja-JP" sz="1500" dirty="0" smtClean="0"/>
              <a:t>11. </a:t>
            </a:r>
            <a:r>
              <a:rPr lang="en-US" altLang="ja-JP" sz="1500" dirty="0"/>
              <a:t>Offering products with a competitive price-quality </a:t>
            </a:r>
            <a:r>
              <a:rPr lang="en-US" altLang="ja-JP" sz="1500" dirty="0" smtClean="0"/>
              <a:t>relation</a:t>
            </a:r>
          </a:p>
          <a:p>
            <a:r>
              <a:rPr lang="pt-PT" altLang="ja-JP" sz="1500" dirty="0" smtClean="0"/>
              <a:t>12. </a:t>
            </a:r>
            <a:r>
              <a:rPr lang="en-US" altLang="ja-JP" sz="1500" dirty="0"/>
              <a:t>Complexity of the Japanese distribution </a:t>
            </a:r>
            <a:r>
              <a:rPr lang="en-US" altLang="ja-JP" sz="1500" dirty="0" smtClean="0"/>
              <a:t>system</a:t>
            </a:r>
          </a:p>
          <a:p>
            <a:r>
              <a:rPr lang="pt-PT" altLang="ja-JP" sz="1500" dirty="0" smtClean="0"/>
              <a:t>13. </a:t>
            </a:r>
            <a:r>
              <a:rPr lang="en-US" altLang="ja-JP" sz="1500" dirty="0"/>
              <a:t>Difficulty in establishing a </a:t>
            </a:r>
            <a:r>
              <a:rPr lang="en-US" altLang="ja-JP" sz="1500" dirty="0" smtClean="0"/>
              <a:t>partnership/representation</a:t>
            </a:r>
          </a:p>
          <a:p>
            <a:r>
              <a:rPr lang="pt-PT" altLang="ja-JP" sz="1500" dirty="0" smtClean="0"/>
              <a:t>14. </a:t>
            </a:r>
            <a:r>
              <a:rPr lang="en-US" altLang="ja-JP" sz="1500" dirty="0"/>
              <a:t>Difficulty in maintaining control over </a:t>
            </a:r>
            <a:r>
              <a:rPr lang="en-US" altLang="ja-JP" sz="1500" dirty="0" smtClean="0"/>
              <a:t>representation/image</a:t>
            </a:r>
          </a:p>
          <a:p>
            <a:r>
              <a:rPr lang="pt-PT" altLang="ja-JP" sz="1500" dirty="0"/>
              <a:t>15. Excessive transportation/insurance </a:t>
            </a:r>
            <a:r>
              <a:rPr lang="pt-PT" altLang="ja-JP" sz="1500" dirty="0" smtClean="0"/>
              <a:t>costs</a:t>
            </a:r>
          </a:p>
          <a:p>
            <a:r>
              <a:rPr lang="pt-PT" altLang="ja-JP" sz="1500" dirty="0" smtClean="0"/>
              <a:t>16. </a:t>
            </a:r>
            <a:r>
              <a:rPr lang="en-US" altLang="ja-JP" sz="1500" dirty="0"/>
              <a:t>Adjusting export promotional activities to Japan</a:t>
            </a:r>
            <a:endParaRPr lang="en-US" altLang="ja-JP" sz="1500" dirty="0" smtClean="0"/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08071" y="-139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ja-JP" b="1" dirty="0" smtClean="0">
                <a:solidFill>
                  <a:schemeClr val="bg1"/>
                </a:solidFill>
              </a:rPr>
              <a:t>Uncontrollable elements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009" y="804914"/>
            <a:ext cx="639150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PT" altLang="ja-JP" b="1" dirty="0" smtClean="0"/>
              <a:t>Governmental barriers (domestic):</a:t>
            </a:r>
          </a:p>
          <a:p>
            <a:r>
              <a:rPr lang="en-US" altLang="ja-JP" sz="1500" dirty="0" smtClean="0"/>
              <a:t>17. </a:t>
            </a:r>
            <a:r>
              <a:rPr lang="en-US" altLang="ja-JP" sz="1500" dirty="0"/>
              <a:t>Lack of home government assistance/incentives for export </a:t>
            </a:r>
            <a:r>
              <a:rPr lang="en-US" altLang="ja-JP" sz="1500" dirty="0" smtClean="0"/>
              <a:t>activities</a:t>
            </a:r>
          </a:p>
          <a:p>
            <a:endParaRPr lang="pt-PT" altLang="ja-JP" dirty="0"/>
          </a:p>
          <a:p>
            <a:r>
              <a:rPr lang="pt-PT" altLang="ja-JP" b="1" dirty="0" smtClean="0"/>
              <a:t>Procedural barriers:</a:t>
            </a:r>
          </a:p>
          <a:p>
            <a:r>
              <a:rPr lang="pt-PT" altLang="ja-JP" sz="1500" dirty="0" smtClean="0"/>
              <a:t>18. </a:t>
            </a:r>
            <a:r>
              <a:rPr lang="en-US" altLang="ja-JP" sz="1500" dirty="0"/>
              <a:t>Complex export procedures for </a:t>
            </a:r>
            <a:r>
              <a:rPr lang="en-US" altLang="ja-JP" sz="1500" dirty="0" smtClean="0"/>
              <a:t>Japan</a:t>
            </a:r>
          </a:p>
          <a:p>
            <a:r>
              <a:rPr lang="pt-PT" altLang="ja-JP" sz="1500" dirty="0" smtClean="0"/>
              <a:t>19. </a:t>
            </a:r>
            <a:r>
              <a:rPr lang="en-US" altLang="ja-JP" sz="1500" dirty="0"/>
              <a:t>Difficulties in directly communicating with Japanese </a:t>
            </a:r>
            <a:r>
              <a:rPr lang="en-US" altLang="ja-JP" sz="1500" dirty="0" smtClean="0"/>
              <a:t>customers (time difference and distance)</a:t>
            </a:r>
          </a:p>
          <a:p>
            <a:r>
              <a:rPr lang="pt-PT" altLang="ja-JP" sz="1500" dirty="0" smtClean="0"/>
              <a:t>20. </a:t>
            </a:r>
            <a:r>
              <a:rPr lang="en-US" altLang="ja-JP" sz="1500" dirty="0"/>
              <a:t>Difficulty in collection of payment from Japan</a:t>
            </a:r>
            <a:endParaRPr lang="en-US" altLang="ja-JP" sz="1500" dirty="0" smtClean="0"/>
          </a:p>
          <a:p>
            <a:endParaRPr lang="pt-PT" altLang="ja-JP" dirty="0"/>
          </a:p>
          <a:p>
            <a:r>
              <a:rPr lang="pt-PT" altLang="ja-JP" b="1" dirty="0" smtClean="0"/>
              <a:t>Task barriers:</a:t>
            </a:r>
          </a:p>
          <a:p>
            <a:r>
              <a:rPr lang="pt-PT" altLang="ja-JP" sz="1500" dirty="0"/>
              <a:t>21. </a:t>
            </a:r>
            <a:r>
              <a:rPr lang="en-US" altLang="ja-JP" sz="1500" dirty="0"/>
              <a:t>Understanding the different customer habits and </a:t>
            </a:r>
            <a:r>
              <a:rPr lang="en-US" altLang="ja-JP" sz="1500" dirty="0" smtClean="0"/>
              <a:t>attitudes</a:t>
            </a:r>
            <a:endParaRPr lang="en-US" altLang="ja-JP" sz="1500" dirty="0"/>
          </a:p>
          <a:p>
            <a:r>
              <a:rPr lang="pt-PT" altLang="ja-JP" sz="1500" dirty="0" smtClean="0"/>
              <a:t>22. </a:t>
            </a:r>
            <a:r>
              <a:rPr lang="en-US" altLang="ja-JP" sz="1500" dirty="0"/>
              <a:t>Low awareness by Japanese consumers of the Portuguese </a:t>
            </a:r>
            <a:r>
              <a:rPr lang="en-US" altLang="ja-JP" sz="1500" dirty="0" smtClean="0"/>
              <a:t>offer</a:t>
            </a:r>
          </a:p>
          <a:p>
            <a:r>
              <a:rPr lang="pt-PT" altLang="ja-JP" sz="1500" dirty="0"/>
              <a:t>23. </a:t>
            </a:r>
            <a:r>
              <a:rPr lang="en-US" altLang="ja-JP" sz="1500" dirty="0"/>
              <a:t>Keen competition in the Japanese market</a:t>
            </a:r>
          </a:p>
          <a:p>
            <a:endParaRPr lang="pt-PT" altLang="ja-JP" dirty="0" smtClean="0"/>
          </a:p>
          <a:p>
            <a:r>
              <a:rPr lang="pt-PT" altLang="ja-JP" b="1" dirty="0" smtClean="0"/>
              <a:t>Environmental barriers:</a:t>
            </a:r>
            <a:endParaRPr lang="pt-PT" altLang="ja-JP" dirty="0"/>
          </a:p>
          <a:p>
            <a:r>
              <a:rPr lang="pt-PT" altLang="ja-JP" sz="1500" dirty="0" smtClean="0"/>
              <a:t>24. </a:t>
            </a:r>
            <a:r>
              <a:rPr lang="en-US" altLang="ja-JP" sz="1500" dirty="0"/>
              <a:t>Political and economic conditions in </a:t>
            </a:r>
            <a:r>
              <a:rPr lang="en-US" altLang="ja-JP" sz="1500" dirty="0" smtClean="0"/>
              <a:t>Japan</a:t>
            </a:r>
          </a:p>
          <a:p>
            <a:r>
              <a:rPr lang="pt-PT" altLang="ja-JP" sz="1500" dirty="0" smtClean="0"/>
              <a:t>25. </a:t>
            </a:r>
            <a:r>
              <a:rPr lang="en-US" altLang="ja-JP" sz="1500" dirty="0"/>
              <a:t>Japanese business culture and practices</a:t>
            </a:r>
            <a:endParaRPr lang="en-US" altLang="ja-JP" sz="1500" dirty="0" smtClean="0"/>
          </a:p>
          <a:p>
            <a:r>
              <a:rPr lang="pt-PT" altLang="ja-JP" sz="1500" dirty="0" smtClean="0"/>
              <a:t>26. </a:t>
            </a:r>
            <a:r>
              <a:rPr lang="en-US" altLang="ja-JP" sz="1500" dirty="0"/>
              <a:t>Differences in verbal (language) and non-verbal (culture) communication</a:t>
            </a:r>
            <a:endParaRPr lang="en-US" altLang="ja-JP" sz="1500" dirty="0" smtClean="0"/>
          </a:p>
          <a:p>
            <a:r>
              <a:rPr lang="pt-PT" altLang="ja-JP" sz="1500" dirty="0" smtClean="0"/>
              <a:t>27. </a:t>
            </a:r>
            <a:r>
              <a:rPr lang="en-US" altLang="ja-JP" sz="1500" dirty="0"/>
              <a:t>Specific Japanese market norms and regulations</a:t>
            </a:r>
            <a:endParaRPr lang="en-US" altLang="ja-JP" sz="1500" dirty="0" smtClean="0"/>
          </a:p>
          <a:p>
            <a:r>
              <a:rPr lang="pt-PT" altLang="ja-JP" sz="1500" dirty="0" smtClean="0"/>
              <a:t>28. </a:t>
            </a:r>
            <a:r>
              <a:rPr lang="en-US" altLang="ja-JP" sz="1500" dirty="0"/>
              <a:t>High cost of customs</a:t>
            </a:r>
            <a:endParaRPr lang="en-US" altLang="ja-JP" sz="15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69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9650" y="2072316"/>
            <a:ext cx="10172700" cy="1179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3200" dirty="0" smtClean="0">
                <a:solidFill>
                  <a:schemeClr val="tx1"/>
                </a:solidFill>
              </a:rPr>
              <a:t>Exploratory Analysis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9650" y="3998581"/>
            <a:ext cx="10172700" cy="1179512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sz="3200" dirty="0" smtClean="0">
                <a:solidFill>
                  <a:schemeClr val="tx1"/>
                </a:solidFill>
              </a:rPr>
              <a:t>Factor Analysis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Questionnaires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99707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 </a:t>
            </a:r>
            <a:r>
              <a:rPr lang="en-US" altLang="ja-JP" dirty="0" smtClean="0"/>
              <a:t>  0</a:t>
            </a:r>
            <a:r>
              <a:rPr lang="en-US" altLang="ja-JP" dirty="0"/>
              <a:t>% </a:t>
            </a:r>
            <a:r>
              <a:rPr lang="en-US" altLang="ja-JP" dirty="0" smtClean="0"/>
              <a:t>-   30</a:t>
            </a:r>
            <a:r>
              <a:rPr lang="en-US" altLang="ja-JP" dirty="0"/>
              <a:t>% </a:t>
            </a:r>
            <a:r>
              <a:rPr lang="en-US" altLang="ja-JP" dirty="0" smtClean="0"/>
              <a:t>	= 	“</a:t>
            </a:r>
            <a:r>
              <a:rPr lang="en-US" altLang="ja-JP" dirty="0"/>
              <a:t>Very Low”;</a:t>
            </a:r>
          </a:p>
          <a:p>
            <a:r>
              <a:rPr lang="en-US" altLang="ja-JP" dirty="0"/>
              <a:t> </a:t>
            </a:r>
            <a:r>
              <a:rPr lang="en-US" altLang="ja-JP" dirty="0" smtClean="0"/>
              <a:t>30</a:t>
            </a:r>
            <a:r>
              <a:rPr lang="en-US" altLang="ja-JP" dirty="0"/>
              <a:t>% </a:t>
            </a:r>
            <a:r>
              <a:rPr lang="en-US" altLang="ja-JP" dirty="0" smtClean="0"/>
              <a:t>-   40% 	= 	“</a:t>
            </a:r>
            <a:r>
              <a:rPr lang="en-US" altLang="ja-JP" dirty="0"/>
              <a:t>Low</a:t>
            </a:r>
            <a:r>
              <a:rPr lang="en-US" altLang="ja-JP" dirty="0" smtClean="0"/>
              <a:t>”;</a:t>
            </a:r>
            <a:endParaRPr lang="en-US" altLang="ja-JP" dirty="0"/>
          </a:p>
          <a:p>
            <a:r>
              <a:rPr lang="en-US" altLang="ja-JP" dirty="0"/>
              <a:t> </a:t>
            </a:r>
            <a:r>
              <a:rPr lang="en-US" altLang="ja-JP" dirty="0" smtClean="0"/>
              <a:t>40</a:t>
            </a:r>
            <a:r>
              <a:rPr lang="en-US" altLang="ja-JP" dirty="0"/>
              <a:t>% -</a:t>
            </a:r>
            <a:r>
              <a:rPr lang="en-US" altLang="ja-JP" dirty="0" smtClean="0"/>
              <a:t>   50% 	= 	“</a:t>
            </a:r>
            <a:r>
              <a:rPr lang="en-US" altLang="ja-JP" dirty="0"/>
              <a:t>Moderately low</a:t>
            </a:r>
            <a:r>
              <a:rPr lang="en-US" altLang="ja-JP" dirty="0" smtClean="0"/>
              <a:t>”;</a:t>
            </a:r>
            <a:endParaRPr lang="en-US" altLang="ja-JP" dirty="0"/>
          </a:p>
          <a:p>
            <a:r>
              <a:rPr lang="en-US" altLang="ja-JP" dirty="0"/>
              <a:t> </a:t>
            </a:r>
            <a:r>
              <a:rPr lang="en-US" altLang="ja-JP" dirty="0" smtClean="0"/>
              <a:t>50</a:t>
            </a:r>
            <a:r>
              <a:rPr lang="en-US" altLang="ja-JP" dirty="0"/>
              <a:t>% </a:t>
            </a:r>
            <a:r>
              <a:rPr lang="en-US" altLang="ja-JP" dirty="0" smtClean="0"/>
              <a:t>-   60% 	= 	“Moderate” 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important</a:t>
            </a:r>
            <a:r>
              <a:rPr lang="en-US" altLang="ja-JP" dirty="0" smtClean="0"/>
              <a:t>;</a:t>
            </a:r>
            <a:endParaRPr lang="en-US" altLang="ja-JP" dirty="0"/>
          </a:p>
          <a:p>
            <a:r>
              <a:rPr lang="en-US" altLang="ja-JP" dirty="0"/>
              <a:t> </a:t>
            </a:r>
            <a:r>
              <a:rPr lang="en-US" altLang="ja-JP" dirty="0" smtClean="0"/>
              <a:t>60</a:t>
            </a:r>
            <a:r>
              <a:rPr lang="en-US" altLang="ja-JP" dirty="0"/>
              <a:t>% </a:t>
            </a:r>
            <a:r>
              <a:rPr lang="en-US" altLang="ja-JP" dirty="0" smtClean="0"/>
              <a:t>-   70% 	= 	“</a:t>
            </a:r>
            <a:r>
              <a:rPr lang="en-US" altLang="ja-JP" dirty="0"/>
              <a:t>Moderately high”;</a:t>
            </a:r>
          </a:p>
          <a:p>
            <a:r>
              <a:rPr lang="en-US" altLang="ja-JP" dirty="0"/>
              <a:t> </a:t>
            </a:r>
            <a:r>
              <a:rPr lang="en-US" altLang="ja-JP" dirty="0" smtClean="0"/>
              <a:t>70% -   80% 	= 	“</a:t>
            </a:r>
            <a:r>
              <a:rPr lang="en-US" altLang="ja-JP" dirty="0"/>
              <a:t>High</a:t>
            </a:r>
            <a:r>
              <a:rPr lang="en-US" altLang="ja-JP" dirty="0" smtClean="0"/>
              <a:t>”;</a:t>
            </a:r>
            <a:endParaRPr lang="en-US" altLang="ja-JP" dirty="0"/>
          </a:p>
          <a:p>
            <a:r>
              <a:rPr lang="en-US" altLang="ja-JP" dirty="0"/>
              <a:t> </a:t>
            </a:r>
            <a:r>
              <a:rPr lang="en-US" altLang="ja-JP" dirty="0" smtClean="0"/>
              <a:t>80% - 100% 	</a:t>
            </a:r>
            <a:r>
              <a:rPr lang="pt-PT" altLang="ja-JP" dirty="0" smtClean="0"/>
              <a:t>= 	</a:t>
            </a:r>
            <a:r>
              <a:rPr lang="en-US" altLang="ja-JP" dirty="0" smtClean="0"/>
              <a:t>“</a:t>
            </a:r>
            <a:r>
              <a:rPr lang="en-US" altLang="ja-JP" dirty="0"/>
              <a:t>Very high”.</a:t>
            </a:r>
            <a:endParaRPr kumimoji="1" lang="ja-JP" alt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377951"/>
            <a:ext cx="10515600" cy="48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altLang="ja-JP" b="1" dirty="0" smtClean="0"/>
              <a:t>IMPORTANCE LEVELS:</a:t>
            </a:r>
            <a:endParaRPr lang="ja-JP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PT" altLang="ja-JP" b="1" dirty="0" smtClean="0">
                <a:solidFill>
                  <a:schemeClr val="bg1"/>
                </a:solidFill>
              </a:rPr>
              <a:t>Questionnaires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PT" altLang="ja-JP" dirty="0" smtClean="0"/>
              <a:t>Sample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8843"/>
            <a:ext cx="12192000" cy="10603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altLang="ja-JP" sz="8000" dirty="0" smtClean="0"/>
              <a:t>1072 contacts</a:t>
            </a:r>
            <a:endParaRPr kumimoji="1" lang="ja-JP" alt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2898843"/>
          </a:xfrm>
          <a:prstGeom prst="rect">
            <a:avLst/>
          </a:prstGeom>
          <a:solidFill>
            <a:srgbClr val="54823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7200" b="1" dirty="0" smtClean="0"/>
              <a:t>AICEP</a:t>
            </a:r>
          </a:p>
          <a:p>
            <a:pPr algn="ctr"/>
            <a:r>
              <a:rPr lang="pt-PT" altLang="ja-JP" dirty="0" smtClean="0"/>
              <a:t>(2019)</a:t>
            </a:r>
            <a:endParaRPr kumimoji="1" lang="ja-JP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959157"/>
            <a:ext cx="12192000" cy="2898843"/>
          </a:xfrm>
          <a:prstGeom prst="rect">
            <a:avLst/>
          </a:prstGeom>
          <a:solidFill>
            <a:srgbClr val="54823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7200" b="1" dirty="0" smtClean="0"/>
              <a:t>INE</a:t>
            </a:r>
            <a:endParaRPr kumimoji="1" lang="pt-PT" altLang="ja-JP" sz="5400" b="1" dirty="0" smtClean="0"/>
          </a:p>
          <a:p>
            <a:pPr algn="ctr"/>
            <a:r>
              <a:rPr lang="pt-PT" altLang="ja-JP" dirty="0" smtClean="0"/>
              <a:t>(2020)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86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275186"/>
              </p:ext>
            </p:extLst>
          </p:nvPr>
        </p:nvGraphicFramePr>
        <p:xfrm>
          <a:off x="671804" y="446227"/>
          <a:ext cx="11010124" cy="633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933671" y="347472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35423" y="338328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73367" y="347472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75119" y="338328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203919" y="347472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05671" y="338328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343615" y="347472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645367" y="338328"/>
            <a:ext cx="0" cy="52852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2543" y="57256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Weekend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3094" y="55427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Weekend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3645" y="3306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Weekend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84196" y="3306"/>
            <a:ext cx="9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Weekend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89278" y="3282696"/>
            <a:ext cx="16146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09515" y="3282696"/>
            <a:ext cx="18341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645367" y="3282696"/>
            <a:ext cx="10515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60293" y="299105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latin typeface="Garamond" panose="02020404030301010803" pitchFamily="18" charset="0"/>
              </a:rPr>
              <a:t>Phone</a:t>
            </a:r>
            <a:r>
              <a:rPr lang="pt-PT" dirty="0" smtClean="0">
                <a:latin typeface="Garamond" panose="02020404030301010803" pitchFamily="18" charset="0"/>
              </a:rPr>
              <a:t> </a:t>
            </a:r>
            <a:r>
              <a:rPr lang="pt-PT" dirty="0" err="1" smtClean="0">
                <a:latin typeface="Garamond" panose="02020404030301010803" pitchFamily="18" charset="0"/>
              </a:rPr>
              <a:t>calls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8440" y="299105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latin typeface="Garamond" panose="02020404030301010803" pitchFamily="18" charset="0"/>
              </a:rPr>
              <a:t>Phone</a:t>
            </a:r>
            <a:r>
              <a:rPr lang="pt-PT" dirty="0" smtClean="0">
                <a:latin typeface="Garamond" panose="02020404030301010803" pitchFamily="18" charset="0"/>
              </a:rPr>
              <a:t> </a:t>
            </a:r>
            <a:r>
              <a:rPr lang="pt-PT" dirty="0" err="1" smtClean="0">
                <a:latin typeface="Garamond" panose="02020404030301010803" pitchFamily="18" charset="0"/>
              </a:rPr>
              <a:t>calls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62540" y="2991058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>
                <a:latin typeface="Garamond" panose="02020404030301010803" pitchFamily="18" charset="0"/>
              </a:rPr>
              <a:t>Phone</a:t>
            </a:r>
            <a:r>
              <a:rPr lang="pt-PT" dirty="0" smtClean="0">
                <a:latin typeface="Garamond" panose="02020404030301010803" pitchFamily="18" charset="0"/>
              </a:rPr>
              <a:t> </a:t>
            </a:r>
            <a:r>
              <a:rPr lang="pt-PT" dirty="0" err="1" smtClean="0">
                <a:latin typeface="Garamond" panose="02020404030301010803" pitchFamily="18" charset="0"/>
              </a:rPr>
              <a:t>calls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9022" y="349855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Garamond" panose="02020404030301010803" pitchFamily="18" charset="0"/>
              </a:rPr>
              <a:t>1040 e-mails </a:t>
            </a:r>
            <a:r>
              <a:rPr lang="pt-PT" dirty="0" err="1" smtClean="0">
                <a:latin typeface="Garamond" panose="02020404030301010803" pitchFamily="18" charset="0"/>
              </a:rPr>
              <a:t>sent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7560" y="4325208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Garamond" panose="02020404030301010803" pitchFamily="18" charset="0"/>
              </a:rPr>
              <a:t>50 e-mails </a:t>
            </a:r>
            <a:r>
              <a:rPr lang="pt-PT" dirty="0" err="1" smtClean="0">
                <a:latin typeface="Garamond" panose="02020404030301010803" pitchFamily="18" charset="0"/>
              </a:rPr>
              <a:t>sent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1366" y="4602207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Garamond" panose="02020404030301010803" pitchFamily="18" charset="0"/>
              </a:rPr>
              <a:t>1095 e-mails </a:t>
            </a:r>
            <a:r>
              <a:rPr lang="pt-PT" dirty="0" err="1" smtClean="0">
                <a:latin typeface="Garamond" panose="02020404030301010803" pitchFamily="18" charset="0"/>
              </a:rPr>
              <a:t>sent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47119" y="572501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latin typeface="Garamond" panose="02020404030301010803" pitchFamily="18" charset="0"/>
              </a:rPr>
              <a:t>970 e-mails </a:t>
            </a:r>
            <a:r>
              <a:rPr lang="pt-PT" dirty="0" err="1" smtClean="0">
                <a:latin typeface="Garamond" panose="02020404030301010803" pitchFamily="18" charset="0"/>
              </a:rPr>
              <a:t>sent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5000"/>
            <a:ext cx="7543800" cy="6223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52000" dirty="0" smtClean="0"/>
              <a:t>60</a:t>
            </a:r>
            <a:endParaRPr kumimoji="1" lang="ja-JP" altLang="en-US" sz="52000" dirty="0"/>
          </a:p>
        </p:txBody>
      </p:sp>
      <p:sp>
        <p:nvSpPr>
          <p:cNvPr id="6" name="Rectangle 5"/>
          <p:cNvSpPr/>
          <p:nvPr/>
        </p:nvSpPr>
        <p:spPr>
          <a:xfrm>
            <a:off x="7772400" y="0"/>
            <a:ext cx="441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pt-PT" altLang="ja-JP" sz="3600" b="1" dirty="0" smtClean="0">
                <a:solidFill>
                  <a:schemeClr val="tx1"/>
                </a:solidFill>
              </a:rPr>
              <a:t>Completed: 75</a:t>
            </a:r>
          </a:p>
          <a:p>
            <a:pPr>
              <a:lnSpc>
                <a:spcPct val="150000"/>
              </a:lnSpc>
            </a:pPr>
            <a:r>
              <a:rPr lang="pt-PT" altLang="ja-JP" sz="3600" b="1" dirty="0" smtClean="0">
                <a:solidFill>
                  <a:schemeClr val="tx1"/>
                </a:solidFill>
              </a:rPr>
              <a:t>Invalid: 3</a:t>
            </a:r>
          </a:p>
          <a:p>
            <a:pPr>
              <a:lnSpc>
                <a:spcPct val="150000"/>
              </a:lnSpc>
            </a:pPr>
            <a:r>
              <a:rPr lang="pt-PT" altLang="ja-JP" sz="3600" b="1" dirty="0" smtClean="0">
                <a:solidFill>
                  <a:schemeClr val="tx1"/>
                </a:solidFill>
              </a:rPr>
              <a:t>Big companies: 12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2784842">
            <a:off x="10728151" y="-597781"/>
            <a:ext cx="2535810" cy="1781666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1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chemeClr val="accent3">
              <a:lumMod val="75000"/>
            </a:schemeClr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Findings and Discussion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86" y="3707792"/>
            <a:ext cx="56749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Questionnaire results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Exploratory</a:t>
            </a: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analysis</a:t>
            </a:r>
            <a:endParaRPr lang="pt-PT" altLang="ja-JP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Factor</a:t>
            </a:r>
            <a:r>
              <a:rPr lang="pt-PT" altLang="ja-JP" sz="2400" dirty="0" smtClean="0"/>
              <a:t> </a:t>
            </a:r>
            <a:r>
              <a:rPr lang="pt-PT" altLang="ja-JP" sz="2400" dirty="0" err="1" smtClean="0"/>
              <a:t>analysis</a:t>
            </a:r>
            <a:endParaRPr lang="pt-PT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48143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1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5452629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Foundation year:</a:t>
            </a:r>
          </a:p>
          <a:p>
            <a:pPr lvl="1"/>
            <a:r>
              <a:rPr lang="pt-PT" altLang="ja-JP" sz="2000" dirty="0"/>
              <a:t>Youngest = 2018; Oldest = 1922</a:t>
            </a:r>
            <a:r>
              <a:rPr lang="pt-PT" altLang="ja-JP" sz="2000" dirty="0" smtClean="0"/>
              <a:t>;</a:t>
            </a:r>
          </a:p>
          <a:p>
            <a:pPr lvl="1"/>
            <a:r>
              <a:rPr lang="pt-PT" altLang="ja-JP" sz="2000" dirty="0" smtClean="0"/>
              <a:t>No year stands out;</a:t>
            </a:r>
          </a:p>
          <a:p>
            <a:r>
              <a:rPr lang="pt-PT" altLang="ja-JP" sz="2400" b="1" dirty="0" smtClean="0"/>
              <a:t>CAE:</a:t>
            </a:r>
          </a:p>
          <a:p>
            <a:pPr lvl="1"/>
            <a:r>
              <a:rPr lang="en-US" altLang="ja-JP" sz="2000" dirty="0"/>
              <a:t>Wholesale trade (incl. agents), exc. of </a:t>
            </a:r>
            <a:r>
              <a:rPr lang="en-US" altLang="ja-JP" sz="2000" dirty="0" smtClean="0"/>
              <a:t>motor vehicles </a:t>
            </a:r>
            <a:r>
              <a:rPr lang="en-US" altLang="ja-JP" sz="2000" dirty="0"/>
              <a:t>and motorcycles (CAE 46</a:t>
            </a:r>
            <a:r>
              <a:rPr lang="en-US" altLang="ja-JP" sz="2000" dirty="0" smtClean="0"/>
              <a:t>);</a:t>
            </a:r>
          </a:p>
          <a:p>
            <a:pPr lvl="1"/>
            <a:r>
              <a:rPr lang="en-US" altLang="ja-JP" sz="2000" dirty="0"/>
              <a:t>Beverages </a:t>
            </a:r>
            <a:r>
              <a:rPr lang="en-US" altLang="ja-JP" sz="2000" dirty="0" smtClean="0"/>
              <a:t>industry (CAE 11);</a:t>
            </a:r>
          </a:p>
          <a:p>
            <a:pPr lvl="1"/>
            <a:r>
              <a:rPr lang="en-US" altLang="ja-JP" sz="2000" dirty="0"/>
              <a:t>Food products industry (CAE </a:t>
            </a:r>
            <a:r>
              <a:rPr lang="en-US" altLang="ja-JP" sz="2000" dirty="0" smtClean="0"/>
              <a:t>10);</a:t>
            </a:r>
          </a:p>
          <a:p>
            <a:pPr lvl="1"/>
            <a:r>
              <a:rPr lang="en-US" altLang="ja-JP" sz="2000" dirty="0" smtClean="0"/>
              <a:t>Manufacture of </a:t>
            </a:r>
            <a:r>
              <a:rPr lang="en-US" altLang="ja-JP" sz="2000" dirty="0"/>
              <a:t>textiles (CAE </a:t>
            </a:r>
            <a:r>
              <a:rPr lang="en-US" altLang="ja-JP" sz="2000" dirty="0" smtClean="0"/>
              <a:t>13);</a:t>
            </a:r>
          </a:p>
          <a:p>
            <a:pPr lvl="1"/>
            <a:r>
              <a:rPr lang="en-US" altLang="ja-JP" sz="2000" dirty="0"/>
              <a:t>Manufacture of leather and leather products (CAE 15);</a:t>
            </a:r>
            <a:endParaRPr lang="en-US" altLang="ja-JP" sz="2000" dirty="0" smtClean="0"/>
          </a:p>
          <a:p>
            <a:r>
              <a:rPr lang="pt-PT" altLang="ja-JP" sz="2400" b="1" dirty="0"/>
              <a:t>Company size:</a:t>
            </a:r>
          </a:p>
          <a:p>
            <a:pPr lvl="1"/>
            <a:r>
              <a:rPr lang="pt-PT" altLang="ja-JP" sz="2000" dirty="0"/>
              <a:t>Mean size = 54;</a:t>
            </a:r>
          </a:p>
          <a:p>
            <a:pPr lvl="2"/>
            <a:r>
              <a:rPr lang="pt-PT" altLang="ja-JP" sz="1600" dirty="0"/>
              <a:t>Smallest = 1 (</a:t>
            </a:r>
            <a:r>
              <a:rPr lang="pt-PT" altLang="ja-JP" sz="1600" i="1" dirty="0"/>
              <a:t>n</a:t>
            </a:r>
            <a:r>
              <a:rPr lang="pt-PT" altLang="ja-JP" sz="1600" dirty="0"/>
              <a:t> = 2);</a:t>
            </a:r>
          </a:p>
          <a:p>
            <a:pPr lvl="2"/>
            <a:r>
              <a:rPr lang="pt-PT" altLang="ja-JP" sz="1600" dirty="0"/>
              <a:t>Largest = 200 (</a:t>
            </a:r>
            <a:r>
              <a:rPr lang="pt-PT" altLang="ja-JP" sz="1600" i="1" dirty="0"/>
              <a:t>n</a:t>
            </a:r>
            <a:r>
              <a:rPr lang="pt-PT" altLang="ja-JP" sz="1600" dirty="0"/>
              <a:t> = 2);</a:t>
            </a:r>
          </a:p>
          <a:p>
            <a:r>
              <a:rPr lang="pt-PT" altLang="ja-JP" sz="2400" b="1" dirty="0"/>
              <a:t>Presence of foreign capital:</a:t>
            </a:r>
          </a:p>
          <a:p>
            <a:pPr lvl="1"/>
            <a:r>
              <a:rPr lang="pt-PT" altLang="ja-JP" sz="2000" dirty="0" smtClean="0"/>
              <a:t>90% = no foreign capital.</a:t>
            </a:r>
            <a:endParaRPr lang="en-US" altLang="ja-JP" sz="2000" dirty="0"/>
          </a:p>
          <a:p>
            <a:pPr lvl="1"/>
            <a:endParaRPr lang="pt-PT" altLang="ja-JP" sz="2000" dirty="0" smtClean="0"/>
          </a:p>
          <a:p>
            <a:pPr lvl="1"/>
            <a:endParaRPr lang="pt-PT" altLang="ja-JP" sz="2000" dirty="0" smtClean="0"/>
          </a:p>
          <a:p>
            <a:pPr lvl="1"/>
            <a:endParaRPr kumimoji="1" lang="pt-PT" altLang="ja-JP" sz="2000" dirty="0" smtClean="0"/>
          </a:p>
        </p:txBody>
      </p:sp>
      <p:pic>
        <p:nvPicPr>
          <p:cNvPr id="8" name="Picture 7" descr="Graphical user interface, chart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6197600" y="3495964"/>
            <a:ext cx="5994400" cy="336203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6607" y="5977839"/>
            <a:ext cx="2519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67651" y="581646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>
                <a:solidFill>
                  <a:srgbClr val="FF0000"/>
                </a:solidFill>
              </a:rPr>
              <a:t>~23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93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5452629"/>
          </a:xfrm>
        </p:spPr>
        <p:txBody>
          <a:bodyPr>
            <a:normAutofit/>
          </a:bodyPr>
          <a:lstStyle/>
          <a:p>
            <a:r>
              <a:rPr lang="en-US" altLang="ja-JP" sz="2400" b="1" dirty="0" smtClean="0"/>
              <a:t>Turnover (</a:t>
            </a:r>
            <a:r>
              <a:rPr lang="en-US" altLang="ja-JP" sz="2400" b="1" dirty="0"/>
              <a:t>3-year </a:t>
            </a:r>
            <a:r>
              <a:rPr lang="en-US" altLang="ja-JP" sz="2400" b="1" dirty="0" smtClean="0"/>
              <a:t>average)</a:t>
            </a:r>
            <a:r>
              <a:rPr lang="pt-PT" altLang="ja-JP" sz="2400" b="1" dirty="0" smtClean="0"/>
              <a:t>:</a:t>
            </a:r>
          </a:p>
          <a:p>
            <a:pPr lvl="1"/>
            <a:r>
              <a:rPr lang="pt-PT" altLang="ja-JP" sz="2000" dirty="0"/>
              <a:t>Mean = €</a:t>
            </a:r>
            <a:r>
              <a:rPr lang="pt-PT" altLang="ja-JP" sz="2000" dirty="0" smtClean="0"/>
              <a:t>5,694,147;</a:t>
            </a:r>
          </a:p>
          <a:p>
            <a:pPr lvl="2"/>
            <a:r>
              <a:rPr lang="pt-PT" altLang="ja-JP" sz="1600" dirty="0"/>
              <a:t>Smallest = €</a:t>
            </a:r>
            <a:r>
              <a:rPr lang="pt-PT" altLang="ja-JP" sz="1600" dirty="0" smtClean="0"/>
              <a:t>10,000;</a:t>
            </a:r>
          </a:p>
          <a:p>
            <a:pPr lvl="2"/>
            <a:r>
              <a:rPr lang="pt-PT" altLang="ja-JP" sz="1600" dirty="0"/>
              <a:t>Largest = €</a:t>
            </a:r>
            <a:r>
              <a:rPr lang="pt-PT" altLang="ja-JP" sz="1600" dirty="0" smtClean="0"/>
              <a:t>43,000,000;</a:t>
            </a:r>
          </a:p>
          <a:p>
            <a:r>
              <a:rPr lang="en-US" altLang="ja-JP" sz="2400" b="1" dirty="0" smtClean="0"/>
              <a:t>Export % (3-year):</a:t>
            </a:r>
          </a:p>
          <a:p>
            <a:pPr lvl="1"/>
            <a:r>
              <a:rPr lang="pt-PT" altLang="ja-JP" sz="2000" dirty="0" smtClean="0"/>
              <a:t>Mean = 66%;</a:t>
            </a:r>
          </a:p>
          <a:p>
            <a:pPr lvl="2"/>
            <a:r>
              <a:rPr lang="pt-PT" altLang="ja-JP" sz="1600" dirty="0" smtClean="0"/>
              <a:t>Smallest = 2.6%;</a:t>
            </a:r>
          </a:p>
          <a:p>
            <a:pPr lvl="2"/>
            <a:r>
              <a:rPr lang="pt-PT" altLang="ja-JP" sz="1600" dirty="0" smtClean="0"/>
              <a:t>Largest = 100% (</a:t>
            </a:r>
            <a:r>
              <a:rPr lang="pt-PT" altLang="ja-JP" sz="1600" i="1" dirty="0" smtClean="0"/>
              <a:t>n</a:t>
            </a:r>
            <a:r>
              <a:rPr lang="pt-PT" altLang="ja-JP" sz="1600" dirty="0" smtClean="0"/>
              <a:t> =3);</a:t>
            </a:r>
          </a:p>
          <a:p>
            <a:r>
              <a:rPr lang="pt-PT" altLang="ja-JP" sz="2400" b="1" dirty="0" smtClean="0"/>
              <a:t>Export to Japan % (3-year):</a:t>
            </a:r>
          </a:p>
          <a:p>
            <a:pPr lvl="1"/>
            <a:r>
              <a:rPr lang="pt-PT" altLang="ja-JP" sz="2000" dirty="0"/>
              <a:t>Mean = 6.8</a:t>
            </a:r>
            <a:r>
              <a:rPr lang="pt-PT" altLang="ja-JP" sz="2000" dirty="0" smtClean="0"/>
              <a:t>%;</a:t>
            </a:r>
          </a:p>
          <a:p>
            <a:pPr lvl="2"/>
            <a:r>
              <a:rPr lang="pt-PT" altLang="ja-JP" sz="1600" dirty="0" smtClean="0"/>
              <a:t>Smallest = 0% (</a:t>
            </a:r>
            <a:r>
              <a:rPr lang="pt-PT" altLang="ja-JP" sz="1600" i="1" dirty="0" smtClean="0"/>
              <a:t>n</a:t>
            </a:r>
            <a:r>
              <a:rPr lang="pt-PT" altLang="ja-JP" sz="1600" dirty="0" smtClean="0"/>
              <a:t> = 1);</a:t>
            </a:r>
          </a:p>
          <a:p>
            <a:pPr lvl="2"/>
            <a:r>
              <a:rPr lang="pt-PT" altLang="ja-JP" sz="1600" dirty="0" smtClean="0"/>
              <a:t>Largest = 100% </a:t>
            </a:r>
            <a:r>
              <a:rPr lang="pt-PT" altLang="ja-JP" sz="1600" i="1" dirty="0" smtClean="0"/>
              <a:t>(n </a:t>
            </a:r>
            <a:r>
              <a:rPr lang="pt-PT" altLang="ja-JP" sz="1600" dirty="0" smtClean="0"/>
              <a:t>= 1</a:t>
            </a:r>
            <a:r>
              <a:rPr lang="pt-PT" altLang="ja-JP" sz="1600" i="1" dirty="0" smtClean="0"/>
              <a:t>);</a:t>
            </a:r>
          </a:p>
          <a:p>
            <a:pPr lvl="2"/>
            <a:r>
              <a:rPr lang="en-US" altLang="ja-JP" sz="1600" dirty="0" smtClean="0"/>
              <a:t>&gt;</a:t>
            </a:r>
            <a:r>
              <a:rPr lang="pt-PT" altLang="ja-JP" sz="1600" dirty="0" smtClean="0"/>
              <a:t>50% (</a:t>
            </a:r>
            <a:r>
              <a:rPr lang="pt-PT" altLang="ja-JP" sz="1600" i="1" dirty="0" smtClean="0"/>
              <a:t>n </a:t>
            </a:r>
            <a:r>
              <a:rPr lang="pt-PT" altLang="ja-JP" sz="1600" dirty="0" smtClean="0"/>
              <a:t>= 2).</a:t>
            </a:r>
          </a:p>
          <a:p>
            <a:pPr lvl="1"/>
            <a:endParaRPr lang="pt-PT" altLang="ja-JP" sz="2000" b="1" dirty="0" smtClean="0"/>
          </a:p>
          <a:p>
            <a:pPr lvl="1"/>
            <a:endParaRPr lang="pt-PT" altLang="ja-JP" sz="2000" dirty="0" smtClean="0"/>
          </a:p>
          <a:p>
            <a:pPr lvl="1"/>
            <a:endParaRPr lang="pt-PT" altLang="ja-JP" sz="2000" dirty="0" smtClean="0"/>
          </a:p>
          <a:p>
            <a:pPr lvl="1"/>
            <a:endParaRPr lang="pt-PT" altLang="ja-JP" sz="2000" dirty="0" smtClean="0"/>
          </a:p>
          <a:p>
            <a:pPr lvl="1"/>
            <a:endParaRPr kumimoji="1" lang="pt-PT" altLang="ja-JP" sz="2000" dirty="0" smtClean="0"/>
          </a:p>
        </p:txBody>
      </p:sp>
      <p:pic>
        <p:nvPicPr>
          <p:cNvPr id="12" name="Picture 11" descr="Graphical user interface&#10;&#10;Description automatically generated with low confidence"/>
          <p:cNvPicPr/>
          <p:nvPr/>
        </p:nvPicPr>
        <p:blipFill>
          <a:blip r:embed="rId3"/>
          <a:stretch>
            <a:fillRect/>
          </a:stretch>
        </p:blipFill>
        <p:spPr>
          <a:xfrm>
            <a:off x="6252210" y="0"/>
            <a:ext cx="5939790" cy="3303983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/>
          <p:cNvPicPr/>
          <p:nvPr/>
        </p:nvPicPr>
        <p:blipFill>
          <a:blip r:embed="rId4"/>
          <a:stretch>
            <a:fillRect/>
          </a:stretch>
        </p:blipFill>
        <p:spPr>
          <a:xfrm>
            <a:off x="6448425" y="3456892"/>
            <a:ext cx="5547360" cy="30403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altLang="ja-JP" sz="2400" b="1" dirty="0" smtClean="0"/>
              <a:t>Export </a:t>
            </a:r>
            <a:r>
              <a:rPr lang="pt-PT" altLang="ja-JP" sz="2400" b="1" dirty="0"/>
              <a:t>to Japan % (3-year):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PT" altLang="ja-JP" sz="2000" dirty="0"/>
              <a:t>Mean = 6.8%;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PT" altLang="ja-JP" sz="1600" dirty="0"/>
              <a:t>Smallest = 0% (</a:t>
            </a:r>
            <a:r>
              <a:rPr lang="pt-PT" altLang="ja-JP" sz="1600" i="1" dirty="0"/>
              <a:t>n</a:t>
            </a:r>
            <a:r>
              <a:rPr lang="pt-PT" altLang="ja-JP" sz="1600" dirty="0"/>
              <a:t> = 1);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PT" altLang="ja-JP" sz="1600" dirty="0"/>
              <a:t>Largest = 100% </a:t>
            </a:r>
            <a:r>
              <a:rPr lang="pt-PT" altLang="ja-JP" sz="1600" i="1" dirty="0"/>
              <a:t>(n </a:t>
            </a:r>
            <a:r>
              <a:rPr lang="pt-PT" altLang="ja-JP" sz="1600" dirty="0"/>
              <a:t>= 1</a:t>
            </a:r>
            <a:r>
              <a:rPr lang="pt-PT" altLang="ja-JP" sz="1600" i="1" dirty="0"/>
              <a:t>);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&gt;</a:t>
            </a:r>
            <a:r>
              <a:rPr lang="pt-PT" altLang="ja-JP" sz="1600" dirty="0"/>
              <a:t>50% (</a:t>
            </a:r>
            <a:r>
              <a:rPr lang="pt-PT" altLang="ja-JP" sz="1600" i="1" dirty="0"/>
              <a:t>n </a:t>
            </a:r>
            <a:r>
              <a:rPr lang="pt-PT" altLang="ja-JP" sz="1600" dirty="0"/>
              <a:t>= 2).</a:t>
            </a:r>
          </a:p>
        </p:txBody>
      </p:sp>
      <p:pic>
        <p:nvPicPr>
          <p:cNvPr id="14" name="Picture 13" descr="Graphical user interface&#10;&#10;Description automatically generated with medium confidence"/>
          <p:cNvPicPr/>
          <p:nvPr/>
        </p:nvPicPr>
        <p:blipFill>
          <a:blip r:embed="rId5"/>
          <a:stretch>
            <a:fillRect/>
          </a:stretch>
        </p:blipFill>
        <p:spPr>
          <a:xfrm>
            <a:off x="5244465" y="2756929"/>
            <a:ext cx="6751320" cy="374034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319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ja-JP" dirty="0" smtClean="0">
                <a:solidFill>
                  <a:schemeClr val="bg1"/>
                </a:solidFill>
              </a:rPr>
              <a:t>Part 1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31957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1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chemeClr val="tx1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en-US" sz="6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7531" y="3470987"/>
            <a:ext cx="10769082" cy="3498979"/>
          </a:xfrm>
        </p:spPr>
        <p:txBody>
          <a:bodyPr>
            <a:normAutofit/>
          </a:bodyPr>
          <a:lstStyle/>
          <a:p>
            <a:r>
              <a:rPr lang="pt-PT" altLang="ja-JP" dirty="0"/>
              <a:t>Capitalize on historical and cultural heritage </a:t>
            </a:r>
            <a:r>
              <a:rPr lang="pt-PT" altLang="ja-JP" dirty="0" smtClean="0"/>
              <a:t>abroad</a:t>
            </a:r>
            <a:endParaRPr lang="en-US" altLang="ja-JP" dirty="0" smtClean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need to diversify to different </a:t>
            </a:r>
            <a:r>
              <a:rPr lang="en-US" altLang="ja-JP" dirty="0" smtClean="0"/>
              <a:t>markets</a:t>
            </a:r>
          </a:p>
          <a:p>
            <a:r>
              <a:rPr lang="pt-PT" altLang="ja-JP" dirty="0" smtClean="0"/>
              <a:t>Recent </a:t>
            </a:r>
            <a:r>
              <a:rPr lang="pt-PT" altLang="ja-JP" dirty="0"/>
              <a:t>diplomatic developments between Portugal and Japan</a:t>
            </a:r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pt-PT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7299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5841423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Internationalization year:</a:t>
            </a:r>
          </a:p>
          <a:p>
            <a:pPr lvl="1"/>
            <a:r>
              <a:rPr lang="pt-PT" altLang="ja-JP" sz="2000" dirty="0"/>
              <a:t>Youngest = </a:t>
            </a:r>
            <a:r>
              <a:rPr lang="pt-PT" altLang="ja-JP" sz="2000" dirty="0" smtClean="0"/>
              <a:t>2019; </a:t>
            </a:r>
            <a:r>
              <a:rPr lang="pt-PT" altLang="ja-JP" sz="2000" dirty="0"/>
              <a:t>Oldest = </a:t>
            </a:r>
            <a:r>
              <a:rPr lang="pt-PT" altLang="ja-JP" sz="2000" dirty="0" smtClean="0"/>
              <a:t>1932;</a:t>
            </a:r>
          </a:p>
          <a:p>
            <a:pPr lvl="1"/>
            <a:r>
              <a:rPr lang="pt-PT" altLang="ja-JP" sz="2000" dirty="0" smtClean="0"/>
              <a:t>1986 </a:t>
            </a:r>
            <a:r>
              <a:rPr lang="pt-PT" altLang="ja-JP" sz="2000" i="1" dirty="0" smtClean="0"/>
              <a:t>(n</a:t>
            </a:r>
            <a:r>
              <a:rPr lang="pt-PT" altLang="ja-JP" sz="2000" dirty="0" smtClean="0"/>
              <a:t> = 6);</a:t>
            </a:r>
          </a:p>
          <a:p>
            <a:r>
              <a:rPr lang="pt-PT" altLang="ja-JP" sz="2400" b="1" dirty="0" smtClean="0"/>
              <a:t>Internationalization method:</a:t>
            </a:r>
          </a:p>
          <a:p>
            <a:pPr lvl="1"/>
            <a:r>
              <a:rPr lang="en-US" altLang="ja-JP" sz="2000" dirty="0" smtClean="0"/>
              <a:t>Export = 57;</a:t>
            </a:r>
          </a:p>
          <a:p>
            <a:pPr lvl="1"/>
            <a:r>
              <a:rPr lang="pt-PT" altLang="ja-JP" sz="2000" dirty="0" smtClean="0"/>
              <a:t>FDI = 1;</a:t>
            </a:r>
            <a:endParaRPr lang="en-US" altLang="ja-JP" sz="2000" dirty="0" smtClean="0"/>
          </a:p>
          <a:p>
            <a:pPr lvl="1"/>
            <a:r>
              <a:rPr lang="pt-PT" altLang="ja-JP" sz="2000" dirty="0" smtClean="0"/>
              <a:t>Other </a:t>
            </a:r>
            <a:r>
              <a:rPr lang="pt-PT" altLang="ja-JP" sz="2000" i="1" dirty="0" smtClean="0"/>
              <a:t>(n</a:t>
            </a:r>
            <a:r>
              <a:rPr lang="pt-PT" altLang="ja-JP" sz="2000" dirty="0" smtClean="0"/>
              <a:t> = 2)</a:t>
            </a:r>
            <a:r>
              <a:rPr lang="pt-PT" altLang="ja-JP" sz="2000" i="1" dirty="0" smtClean="0"/>
              <a:t>:</a:t>
            </a:r>
          </a:p>
          <a:p>
            <a:pPr lvl="2"/>
            <a:r>
              <a:rPr lang="pt-PT" altLang="ja-JP" sz="1600" dirty="0" smtClean="0"/>
              <a:t>Online sale;</a:t>
            </a:r>
          </a:p>
          <a:p>
            <a:pPr lvl="2"/>
            <a:r>
              <a:rPr lang="en-US" altLang="ja-JP" sz="1600" dirty="0"/>
              <a:t>Sales stand on a European </a:t>
            </a:r>
            <a:r>
              <a:rPr lang="en-US" altLang="ja-JP" sz="1600" dirty="0" smtClean="0"/>
              <a:t>Championship;</a:t>
            </a:r>
          </a:p>
          <a:p>
            <a:r>
              <a:rPr lang="pt-PT" altLang="ja-JP" sz="2400" b="1" dirty="0" smtClean="0"/>
              <a:t>First country of internationalization:</a:t>
            </a:r>
            <a:endParaRPr lang="pt-PT" altLang="ja-JP" sz="2400" b="1" dirty="0"/>
          </a:p>
          <a:p>
            <a:pPr lvl="1"/>
            <a:r>
              <a:rPr lang="pt-PT" altLang="ja-JP" sz="2000" dirty="0" smtClean="0"/>
              <a:t>Most common = Spain;</a:t>
            </a:r>
          </a:p>
          <a:p>
            <a:pPr lvl="1"/>
            <a:r>
              <a:rPr lang="pt-PT" altLang="ja-JP" sz="2000" dirty="0" smtClean="0"/>
              <a:t>Missing values = 3;</a:t>
            </a:r>
            <a:endParaRPr lang="pt-PT" altLang="ja-JP" sz="2000" dirty="0"/>
          </a:p>
          <a:p>
            <a:r>
              <a:rPr lang="pt-PT" altLang="ja-JP" sz="2400" b="1" dirty="0" smtClean="0"/>
              <a:t>Foreign countries count (currently):</a:t>
            </a:r>
            <a:endParaRPr lang="pt-PT" altLang="ja-JP" sz="2400" b="1" dirty="0"/>
          </a:p>
          <a:p>
            <a:pPr lvl="1"/>
            <a:r>
              <a:rPr lang="pt-PT" altLang="ja-JP" sz="2000" dirty="0" smtClean="0"/>
              <a:t>Mean = 22.7;</a:t>
            </a:r>
          </a:p>
          <a:p>
            <a:pPr lvl="2"/>
            <a:r>
              <a:rPr lang="pt-PT" altLang="ja-JP" sz="1600" dirty="0" smtClean="0"/>
              <a:t>Smallest = 0 </a:t>
            </a:r>
            <a:r>
              <a:rPr lang="pt-PT" altLang="ja-JP" sz="1600" i="1" dirty="0" smtClean="0"/>
              <a:t>(n</a:t>
            </a:r>
            <a:r>
              <a:rPr lang="pt-PT" altLang="ja-JP" sz="1600" dirty="0" smtClean="0"/>
              <a:t> = 1</a:t>
            </a:r>
            <a:r>
              <a:rPr lang="pt-PT" altLang="ja-JP" sz="1600" i="1" dirty="0" smtClean="0"/>
              <a:t>);</a:t>
            </a:r>
          </a:p>
          <a:p>
            <a:pPr lvl="2"/>
            <a:r>
              <a:rPr lang="pt-PT" altLang="ja-JP" sz="1600" dirty="0" smtClean="0"/>
              <a:t>Largest = 65</a:t>
            </a:r>
            <a:r>
              <a:rPr lang="pt-PT" altLang="ja-JP" sz="1600" dirty="0"/>
              <a:t> </a:t>
            </a:r>
            <a:r>
              <a:rPr lang="pt-PT" altLang="ja-JP" sz="1600" i="1" dirty="0"/>
              <a:t>(n</a:t>
            </a:r>
            <a:r>
              <a:rPr lang="pt-PT" altLang="ja-JP" sz="1600" dirty="0"/>
              <a:t> = </a:t>
            </a:r>
            <a:r>
              <a:rPr lang="pt-PT" altLang="ja-JP" sz="1600" dirty="0" smtClean="0"/>
              <a:t>2</a:t>
            </a:r>
            <a:r>
              <a:rPr lang="pt-PT" altLang="ja-JP" sz="1600" i="1" dirty="0" smtClean="0"/>
              <a:t>).</a:t>
            </a:r>
            <a:endParaRPr lang="pt-PT" altLang="ja-JP" sz="1600" i="1" dirty="0"/>
          </a:p>
          <a:p>
            <a:pPr lvl="2"/>
            <a:endParaRPr lang="en-US" altLang="ja-JP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747211"/>
              </p:ext>
            </p:extLst>
          </p:nvPr>
        </p:nvGraphicFramePr>
        <p:xfrm>
          <a:off x="7088183" y="103822"/>
          <a:ext cx="5875340" cy="352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229053"/>
              </p:ext>
            </p:extLst>
          </p:nvPr>
        </p:nvGraphicFramePr>
        <p:xfrm>
          <a:off x="7088183" y="3370120"/>
          <a:ext cx="5924549" cy="355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2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1250373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Export department/manager:</a:t>
            </a:r>
          </a:p>
          <a:p>
            <a:pPr lvl="1"/>
            <a:r>
              <a:rPr lang="pt-PT" altLang="ja-JP" sz="2000" dirty="0" smtClean="0"/>
              <a:t>Yes = 58.3% </a:t>
            </a:r>
            <a:r>
              <a:rPr lang="pt-PT" altLang="ja-JP" sz="2000" i="1" dirty="0" smtClean="0"/>
              <a:t>(n</a:t>
            </a:r>
            <a:r>
              <a:rPr lang="pt-PT" altLang="ja-JP" sz="2000" dirty="0" smtClean="0"/>
              <a:t> = 35</a:t>
            </a:r>
            <a:r>
              <a:rPr lang="pt-PT" altLang="ja-JP" sz="2000" i="1" dirty="0" smtClean="0"/>
              <a:t>);</a:t>
            </a:r>
          </a:p>
          <a:p>
            <a:r>
              <a:rPr lang="pt-PT" altLang="ja-JP" sz="2400" b="1" dirty="0" smtClean="0"/>
              <a:t>HR competencies: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55832"/>
              </p:ext>
            </p:extLst>
          </p:nvPr>
        </p:nvGraphicFramePr>
        <p:xfrm>
          <a:off x="949324" y="2523115"/>
          <a:ext cx="10293351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5671">
                  <a:extLst>
                    <a:ext uri="{9D8B030D-6E8A-4147-A177-3AD203B41FA5}">
                      <a16:colId xmlns:a16="http://schemas.microsoft.com/office/drawing/2014/main" val="40923953"/>
                    </a:ext>
                  </a:extLst>
                </a:gridCol>
                <a:gridCol w="1144235">
                  <a:extLst>
                    <a:ext uri="{9D8B030D-6E8A-4147-A177-3AD203B41FA5}">
                      <a16:colId xmlns:a16="http://schemas.microsoft.com/office/drawing/2014/main" val="163878998"/>
                    </a:ext>
                  </a:extLst>
                </a:gridCol>
                <a:gridCol w="1673445">
                  <a:extLst>
                    <a:ext uri="{9D8B030D-6E8A-4147-A177-3AD203B41FA5}">
                      <a16:colId xmlns:a16="http://schemas.microsoft.com/office/drawing/2014/main" val="3620347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n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%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50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29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46.8%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757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Japanese person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4.8%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7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Worked in 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1.6%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4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University degree related to 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1.6%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4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Speaks Japanese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1.6%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7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Other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27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43.5%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843514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2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7" name="Flowchart: Multidocument 16"/>
          <p:cNvSpPr/>
          <p:nvPr/>
        </p:nvSpPr>
        <p:spPr>
          <a:xfrm>
            <a:off x="342666" y="2009662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4202"/>
            <a:ext cx="10515600" cy="6060498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Internationalization year:</a:t>
            </a:r>
          </a:p>
          <a:p>
            <a:pPr lvl="1"/>
            <a:r>
              <a:rPr lang="pt-PT" altLang="ja-JP" sz="2000" dirty="0"/>
              <a:t>Youngest = </a:t>
            </a:r>
            <a:r>
              <a:rPr lang="pt-PT" altLang="ja-JP" sz="2000" dirty="0" smtClean="0"/>
              <a:t>2020 </a:t>
            </a:r>
            <a:r>
              <a:rPr lang="pt-PT" altLang="ja-JP" sz="2000" i="1" dirty="0" smtClean="0"/>
              <a:t>(n</a:t>
            </a:r>
            <a:r>
              <a:rPr lang="pt-PT" altLang="ja-JP" sz="2000" dirty="0" smtClean="0"/>
              <a:t> = 4)</a:t>
            </a:r>
            <a:r>
              <a:rPr lang="pt-PT" altLang="ja-JP" sz="2000" i="1" dirty="0" smtClean="0"/>
              <a:t>;</a:t>
            </a:r>
            <a:r>
              <a:rPr lang="pt-PT" altLang="ja-JP" sz="2000" dirty="0" smtClean="0"/>
              <a:t> </a:t>
            </a:r>
            <a:r>
              <a:rPr lang="pt-PT" altLang="ja-JP" sz="2000" dirty="0"/>
              <a:t>Oldest = </a:t>
            </a:r>
            <a:r>
              <a:rPr lang="pt-PT" altLang="ja-JP" sz="2000" dirty="0" smtClean="0"/>
              <a:t>1975 </a:t>
            </a:r>
            <a:r>
              <a:rPr lang="pt-PT" altLang="ja-JP" sz="2000" i="1" dirty="0"/>
              <a:t>(n</a:t>
            </a:r>
            <a:r>
              <a:rPr lang="pt-PT" altLang="ja-JP" sz="2000" dirty="0"/>
              <a:t> = </a:t>
            </a:r>
            <a:r>
              <a:rPr lang="pt-PT" altLang="ja-JP" sz="2000" dirty="0" smtClean="0"/>
              <a:t>1);</a:t>
            </a:r>
          </a:p>
          <a:p>
            <a:pPr lvl="1"/>
            <a:r>
              <a:rPr lang="pt-PT" altLang="ja-JP" sz="2000" dirty="0" smtClean="0"/>
              <a:t>Missing values = 2;</a:t>
            </a:r>
          </a:p>
          <a:p>
            <a:r>
              <a:rPr lang="pt-PT" altLang="ja-JP" sz="2400" b="1" dirty="0" smtClean="0"/>
              <a:t>Internationalization method:</a:t>
            </a:r>
          </a:p>
          <a:p>
            <a:pPr lvl="1"/>
            <a:r>
              <a:rPr lang="en-US" altLang="ja-JP" sz="2000" dirty="0" smtClean="0"/>
              <a:t>Export = 91.7% </a:t>
            </a:r>
            <a:r>
              <a:rPr lang="en-US" altLang="ja-JP" sz="2000" i="1" dirty="0" smtClean="0"/>
              <a:t>(n</a:t>
            </a:r>
            <a:r>
              <a:rPr lang="en-US" altLang="ja-JP" sz="2000" dirty="0" smtClean="0"/>
              <a:t> = 55</a:t>
            </a:r>
            <a:r>
              <a:rPr lang="en-US" altLang="ja-JP" sz="2000" i="1" dirty="0" smtClean="0"/>
              <a:t>);</a:t>
            </a:r>
          </a:p>
          <a:p>
            <a:pPr lvl="1"/>
            <a:r>
              <a:rPr lang="pt-PT" altLang="ja-JP" sz="2000" dirty="0" smtClean="0"/>
              <a:t>Contratual agreements = 3.3% </a:t>
            </a:r>
            <a:r>
              <a:rPr lang="pt-PT" altLang="ja-JP" sz="2000" i="1" dirty="0" smtClean="0"/>
              <a:t>(n </a:t>
            </a:r>
            <a:r>
              <a:rPr lang="pt-PT" altLang="ja-JP" sz="2000" dirty="0" smtClean="0"/>
              <a:t>= 2</a:t>
            </a:r>
            <a:r>
              <a:rPr lang="pt-PT" altLang="ja-JP" sz="2000" i="1" dirty="0" smtClean="0"/>
              <a:t>);</a:t>
            </a:r>
          </a:p>
          <a:p>
            <a:pPr lvl="1"/>
            <a:r>
              <a:rPr lang="pt-PT" altLang="ja-JP" sz="2000" dirty="0" smtClean="0"/>
              <a:t>Other </a:t>
            </a:r>
            <a:r>
              <a:rPr lang="pt-PT" altLang="ja-JP" sz="2000" dirty="0"/>
              <a:t>= 3.3% </a:t>
            </a:r>
            <a:r>
              <a:rPr lang="pt-PT" altLang="ja-JP" sz="2000" i="1" dirty="0"/>
              <a:t>(n </a:t>
            </a:r>
            <a:r>
              <a:rPr lang="pt-PT" altLang="ja-JP" sz="2000" dirty="0"/>
              <a:t>= 2</a:t>
            </a:r>
            <a:r>
              <a:rPr lang="pt-PT" altLang="ja-JP" sz="2000" i="1" dirty="0"/>
              <a:t>);</a:t>
            </a:r>
          </a:p>
          <a:p>
            <a:pPr lvl="2"/>
            <a:r>
              <a:rPr lang="en-US" altLang="ja-JP" sz="1600" dirty="0" smtClean="0"/>
              <a:t>“Sales </a:t>
            </a:r>
            <a:r>
              <a:rPr lang="en-US" altLang="ja-JP" sz="1600" dirty="0"/>
              <a:t>via Japanese </a:t>
            </a:r>
            <a:r>
              <a:rPr lang="en-US" altLang="ja-JP" sz="1600" dirty="0" smtClean="0"/>
              <a:t>athletes” = 1;</a:t>
            </a:r>
          </a:p>
          <a:p>
            <a:pPr lvl="2"/>
            <a:r>
              <a:rPr lang="pt-PT" altLang="ja-JP" sz="1600" dirty="0" smtClean="0"/>
              <a:t>“International exhibition” = 1;</a:t>
            </a:r>
          </a:p>
          <a:p>
            <a:pPr lvl="1"/>
            <a:r>
              <a:rPr lang="pt-PT" altLang="ja-JP" sz="2000" dirty="0" smtClean="0"/>
              <a:t>Missing value = 1;</a:t>
            </a:r>
          </a:p>
          <a:p>
            <a:r>
              <a:rPr lang="pt-PT" altLang="ja-JP" sz="2400" b="1" dirty="0" smtClean="0"/>
              <a:t>Motives:</a:t>
            </a:r>
            <a:endParaRPr lang="pt-PT" altLang="ja-JP" sz="2400" b="1" dirty="0"/>
          </a:p>
          <a:p>
            <a:pPr lvl="1"/>
            <a:r>
              <a:rPr lang="en-US" altLang="ja-JP" sz="2000" dirty="0" smtClean="0"/>
              <a:t>Received order = 22% (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= 33);</a:t>
            </a:r>
          </a:p>
          <a:p>
            <a:pPr lvl="1"/>
            <a:r>
              <a:rPr lang="pt-PT" altLang="ja-JP" sz="2000" dirty="0" smtClean="0"/>
              <a:t>Purchasing power = 18.7% (</a:t>
            </a:r>
            <a:r>
              <a:rPr lang="pt-PT" altLang="ja-JP" sz="2000" i="1" dirty="0" smtClean="0"/>
              <a:t>n</a:t>
            </a:r>
            <a:r>
              <a:rPr lang="pt-PT" altLang="ja-JP" sz="2000" dirty="0" smtClean="0"/>
              <a:t> = 28);</a:t>
            </a:r>
          </a:p>
          <a:p>
            <a:pPr lvl="1"/>
            <a:r>
              <a:rPr lang="pt-PT" altLang="ja-JP" sz="2000" dirty="0" smtClean="0"/>
              <a:t>Market size = 14% (</a:t>
            </a:r>
            <a:r>
              <a:rPr lang="pt-PT" altLang="ja-JP" sz="2000" i="1" dirty="0" smtClean="0"/>
              <a:t>n</a:t>
            </a:r>
            <a:r>
              <a:rPr lang="pt-PT" altLang="ja-JP" sz="2000" dirty="0" smtClean="0"/>
              <a:t> = 21);</a:t>
            </a:r>
          </a:p>
          <a:p>
            <a:r>
              <a:rPr lang="pt-PT" altLang="ja-JP" sz="2400" b="1" dirty="0" smtClean="0"/>
              <a:t>Distribution method:</a:t>
            </a:r>
          </a:p>
          <a:p>
            <a:pPr lvl="1"/>
            <a:r>
              <a:rPr lang="pt-PT" altLang="ja-JP" sz="2000" dirty="0" smtClean="0"/>
              <a:t>Most common = Local distributor (37.7%).</a:t>
            </a:r>
            <a:endParaRPr lang="pt-PT" altLang="ja-JP" sz="2000" dirty="0"/>
          </a:p>
          <a:p>
            <a:pPr lvl="1"/>
            <a:endParaRPr lang="en-US" altLang="ja-JP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78278"/>
              </p:ext>
            </p:extLst>
          </p:nvPr>
        </p:nvGraphicFramePr>
        <p:xfrm>
          <a:off x="6534150" y="1143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069"/>
              </p:ext>
            </p:extLst>
          </p:nvPr>
        </p:nvGraphicFramePr>
        <p:xfrm>
          <a:off x="6534150" y="3352800"/>
          <a:ext cx="62865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3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Flowchart: Multidocument 1"/>
          <p:cNvSpPr/>
          <p:nvPr/>
        </p:nvSpPr>
        <p:spPr>
          <a:xfrm>
            <a:off x="342666" y="4581331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  <p:sp>
        <p:nvSpPr>
          <p:cNvPr id="10" name="Flowchart: Multidocument 9"/>
          <p:cNvSpPr/>
          <p:nvPr/>
        </p:nvSpPr>
        <p:spPr>
          <a:xfrm>
            <a:off x="342666" y="6074229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13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6060498"/>
          </a:xfrm>
        </p:spPr>
        <p:txBody>
          <a:bodyPr>
            <a:normAutofit/>
          </a:bodyPr>
          <a:lstStyle/>
          <a:p>
            <a:r>
              <a:rPr kumimoji="1" lang="pt-PT" altLang="ja-JP" sz="2400" b="1" dirty="0" smtClean="0"/>
              <a:t>Export regularity:</a:t>
            </a:r>
          </a:p>
          <a:p>
            <a:pPr lvl="1"/>
            <a:r>
              <a:rPr lang="pt-PT" altLang="ja-JP" sz="2000" dirty="0" smtClean="0"/>
              <a:t>Regularly = 60% (</a:t>
            </a:r>
            <a:r>
              <a:rPr lang="pt-PT" altLang="ja-JP" sz="2000" i="1" dirty="0" smtClean="0"/>
              <a:t>n</a:t>
            </a:r>
            <a:r>
              <a:rPr lang="pt-PT" altLang="ja-JP" sz="2000" dirty="0" smtClean="0"/>
              <a:t> = 36);</a:t>
            </a:r>
          </a:p>
          <a:p>
            <a:r>
              <a:rPr lang="pt-PT" altLang="ja-JP" sz="2400" b="1" dirty="0" smtClean="0"/>
              <a:t>Effort perception:</a:t>
            </a:r>
          </a:p>
          <a:p>
            <a:pPr lvl="1"/>
            <a:r>
              <a:rPr lang="pt-PT" altLang="ja-JP" sz="2000" dirty="0" smtClean="0"/>
              <a:t>Very demanding + Demanding= 61.7%;</a:t>
            </a:r>
          </a:p>
          <a:p>
            <a:r>
              <a:rPr lang="pt-PT" altLang="ja-JP" sz="2400" b="1" dirty="0" smtClean="0"/>
              <a:t>EU-Japan EPA assessment:</a:t>
            </a:r>
            <a:endParaRPr lang="pt-PT" altLang="ja-JP" sz="2400" b="1" dirty="0"/>
          </a:p>
          <a:p>
            <a:pPr lvl="1"/>
            <a:r>
              <a:rPr lang="en-US" altLang="ja-JP" sz="2000" dirty="0" smtClean="0"/>
              <a:t>Big support = 15% (</a:t>
            </a:r>
            <a:r>
              <a:rPr lang="en-US" altLang="ja-JP" sz="2000" i="1" dirty="0" smtClean="0"/>
              <a:t>n</a:t>
            </a:r>
            <a:r>
              <a:rPr lang="en-US" altLang="ja-JP" sz="2000" dirty="0" smtClean="0"/>
              <a:t> = 9);</a:t>
            </a:r>
          </a:p>
          <a:p>
            <a:r>
              <a:rPr lang="pt-PT" altLang="ja-JP" sz="2400" b="1" dirty="0" smtClean="0"/>
              <a:t>Export to neighboring countries:</a:t>
            </a:r>
          </a:p>
          <a:p>
            <a:pPr lvl="1"/>
            <a:r>
              <a:rPr lang="pt-PT" altLang="ja-JP" sz="2000" dirty="0" smtClean="0"/>
              <a:t>P. R. China (incl. HK, Macao) = 47.4%;</a:t>
            </a:r>
          </a:p>
          <a:p>
            <a:pPr lvl="1"/>
            <a:r>
              <a:rPr lang="pt-PT" altLang="ja-JP" sz="2000" dirty="0" smtClean="0"/>
              <a:t>South Korea &amp; Taiwan = 33.5%;</a:t>
            </a:r>
          </a:p>
          <a:p>
            <a:pPr lvl="1"/>
            <a:r>
              <a:rPr lang="pt-PT" altLang="ja-JP" sz="2000" dirty="0" smtClean="0"/>
              <a:t>No other Asian country = 12.4%;</a:t>
            </a:r>
          </a:p>
          <a:p>
            <a:r>
              <a:rPr lang="pt-PT" altLang="ja-JP" sz="2400" b="1" dirty="0" smtClean="0"/>
              <a:t>Similar markets to Japan:</a:t>
            </a:r>
            <a:endParaRPr lang="pt-PT" altLang="ja-JP" sz="2400" b="1" dirty="0"/>
          </a:p>
          <a:p>
            <a:pPr lvl="1"/>
            <a:r>
              <a:rPr lang="pt-PT" altLang="ja-JP" sz="2000" dirty="0" smtClean="0"/>
              <a:t>None = 37.5%;</a:t>
            </a:r>
          </a:p>
          <a:p>
            <a:pPr lvl="1"/>
            <a:r>
              <a:rPr lang="pt-PT" altLang="ja-JP" sz="2000" dirty="0" smtClean="0"/>
              <a:t>South Korea = 29%;</a:t>
            </a:r>
          </a:p>
          <a:p>
            <a:pPr lvl="1"/>
            <a:r>
              <a:rPr lang="pt-PT" altLang="ja-JP" sz="2000" dirty="0" smtClean="0"/>
              <a:t>Taiwan = 12.5%;</a:t>
            </a:r>
          </a:p>
          <a:p>
            <a:pPr lvl="1"/>
            <a:r>
              <a:rPr lang="pt-PT" altLang="ja-JP" sz="2000" dirty="0" smtClean="0"/>
              <a:t>Does not know = 2 respondents.</a:t>
            </a:r>
            <a:endParaRPr lang="pt-PT" altLang="ja-JP" sz="2000" dirty="0"/>
          </a:p>
          <a:p>
            <a:pPr lvl="1"/>
            <a:endParaRPr lang="en-US" altLang="ja-JP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743911"/>
              </p:ext>
            </p:extLst>
          </p:nvPr>
        </p:nvGraphicFramePr>
        <p:xfrm>
          <a:off x="6884988" y="171450"/>
          <a:ext cx="5602288" cy="368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107711"/>
              </p:ext>
            </p:extLst>
          </p:nvPr>
        </p:nvGraphicFramePr>
        <p:xfrm>
          <a:off x="6562857" y="3286125"/>
          <a:ext cx="6246550" cy="37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3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342666" y="5094514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  <p:sp>
        <p:nvSpPr>
          <p:cNvPr id="12" name="Flowchart: Multidocument 11"/>
          <p:cNvSpPr/>
          <p:nvPr/>
        </p:nvSpPr>
        <p:spPr>
          <a:xfrm>
            <a:off x="342666" y="3605391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514349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01. Limited </a:t>
            </a:r>
            <a:r>
              <a:rPr lang="en-US" altLang="ja-JP" dirty="0">
                <a:solidFill>
                  <a:schemeClr val="bg1"/>
                </a:solidFill>
              </a:rPr>
              <a:t>information to locate/</a:t>
            </a:r>
            <a:r>
              <a:rPr lang="en-US" altLang="ja-JP" dirty="0" err="1">
                <a:solidFill>
                  <a:schemeClr val="bg1"/>
                </a:solidFill>
              </a:rPr>
              <a:t>analyse</a:t>
            </a:r>
            <a:r>
              <a:rPr lang="en-US" altLang="ja-JP" dirty="0">
                <a:solidFill>
                  <a:schemeClr val="bg1"/>
                </a:solidFill>
              </a:rPr>
              <a:t> the Japanese </a:t>
            </a:r>
            <a:r>
              <a:rPr lang="en-US" altLang="ja-JP" dirty="0" smtClean="0">
                <a:solidFill>
                  <a:schemeClr val="bg1"/>
                </a:solidFill>
              </a:rPr>
              <a:t>market</a:t>
            </a:r>
            <a:endParaRPr lang="en-US" altLang="ja-JP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01188"/>
              </p:ext>
            </p:extLst>
          </p:nvPr>
        </p:nvGraphicFramePr>
        <p:xfrm>
          <a:off x="914400" y="2217738"/>
          <a:ext cx="10363199" cy="14040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055930">
                  <a:extLst>
                    <a:ext uri="{9D8B030D-6E8A-4147-A177-3AD203B41FA5}">
                      <a16:colId xmlns:a16="http://schemas.microsoft.com/office/drawing/2014/main" val="1658081453"/>
                    </a:ext>
                  </a:extLst>
                </a:gridCol>
                <a:gridCol w="859829">
                  <a:extLst>
                    <a:ext uri="{9D8B030D-6E8A-4147-A177-3AD203B41FA5}">
                      <a16:colId xmlns:a16="http://schemas.microsoft.com/office/drawing/2014/main" val="1966861161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109066213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2001227658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852675648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277796808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3962585301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2504731980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10540095"/>
                    </a:ext>
                  </a:extLst>
                </a:gridCol>
                <a:gridCol w="1055930">
                  <a:extLst>
                    <a:ext uri="{9D8B030D-6E8A-4147-A177-3AD203B41FA5}">
                      <a16:colId xmlns:a16="http://schemas.microsoft.com/office/drawing/2014/main" val="1183006296"/>
                    </a:ext>
                  </a:extLst>
                </a:gridCol>
              </a:tblGrid>
              <a:tr h="6972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Not/Little 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Somewhat 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Quite 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Very Important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9748"/>
                  </a:ext>
                </a:extLst>
              </a:tr>
              <a:tr h="353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8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368566"/>
                  </a:ext>
                </a:extLst>
              </a:tr>
              <a:tr h="353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74804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6825" y="2217738"/>
            <a:ext cx="1952625" cy="1404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158037" y="2217738"/>
            <a:ext cx="1952625" cy="1404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239250" y="2217738"/>
            <a:ext cx="1952625" cy="1404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1019175" y="4659313"/>
            <a:ext cx="3762375" cy="5921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sz="2000" dirty="0" smtClean="0">
                <a:solidFill>
                  <a:schemeClr val="tx1"/>
                </a:solidFill>
              </a:rPr>
              <a:t>0.283 + 0.25 + 0.133 = 66.7% 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76825" y="3743326"/>
            <a:ext cx="7115175" cy="311467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/>
              <a:t>   0% -   30% 	= 	“Very Low”;</a:t>
            </a:r>
          </a:p>
          <a:p>
            <a:r>
              <a:rPr lang="en-US" altLang="ja-JP" sz="2400" dirty="0"/>
              <a:t> 30% -   40% 	= 	“Low”;</a:t>
            </a:r>
          </a:p>
          <a:p>
            <a:r>
              <a:rPr lang="en-US" altLang="ja-JP" sz="2400" dirty="0"/>
              <a:t> 40% -   50% 	= 	“Moderately low”;</a:t>
            </a:r>
          </a:p>
          <a:p>
            <a:r>
              <a:rPr lang="en-US" altLang="ja-JP" sz="2400" dirty="0"/>
              <a:t> 50% -   60% 	= 	“Moderate</a:t>
            </a:r>
            <a:r>
              <a:rPr lang="en-US" altLang="ja-JP" sz="2400" dirty="0" smtClean="0"/>
              <a:t>”;</a:t>
            </a:r>
            <a:endParaRPr lang="en-US" altLang="ja-JP" sz="2400" dirty="0"/>
          </a:p>
          <a:p>
            <a:r>
              <a:rPr lang="en-US" altLang="ja-JP" sz="2400" dirty="0"/>
              <a:t> 60% -   70% 	= 	“Moderately high”;</a:t>
            </a:r>
          </a:p>
          <a:p>
            <a:r>
              <a:rPr lang="en-US" altLang="ja-JP" sz="2400" dirty="0"/>
              <a:t> 70% -   80% 	= 	“High”;</a:t>
            </a:r>
          </a:p>
          <a:p>
            <a:r>
              <a:rPr lang="en-US" altLang="ja-JP" sz="2400" dirty="0"/>
              <a:t> 80% - 100% 	</a:t>
            </a:r>
            <a:r>
              <a:rPr lang="pt-PT" altLang="ja-JP" sz="2400" dirty="0"/>
              <a:t>= 	</a:t>
            </a:r>
            <a:r>
              <a:rPr lang="en-US" altLang="ja-JP" sz="2400" dirty="0"/>
              <a:t>“Very high”.</a:t>
            </a:r>
            <a:endParaRPr lang="ja-JP" alt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5500686" y="5457825"/>
            <a:ext cx="6053139" cy="3619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Elbow Connector 45"/>
          <p:cNvCxnSpPr>
            <a:stCxn id="39" idx="1"/>
            <a:endCxn id="10" idx="3"/>
          </p:cNvCxnSpPr>
          <p:nvPr/>
        </p:nvCxnSpPr>
        <p:spPr>
          <a:xfrm rot="10800000">
            <a:off x="4781550" y="4955382"/>
            <a:ext cx="719136" cy="683418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4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6165" y="19546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50908" y="19560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74926" y="19466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65011" y="19466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033531" y="19546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33686">
            <a:off x="10068206" y="899432"/>
            <a:ext cx="1903535" cy="5225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EXAMPLE</a:t>
            </a:r>
            <a:endParaRPr kumimoji="1" lang="ja-JP" altLang="en-US" dirty="0"/>
          </a:p>
        </p:txBody>
      </p:sp>
      <p:cxnSp>
        <p:nvCxnSpPr>
          <p:cNvPr id="7" name="Elbow Connector 6"/>
          <p:cNvCxnSpPr>
            <a:stCxn id="4" idx="2"/>
            <a:endCxn id="10" idx="1"/>
          </p:cNvCxnSpPr>
          <p:nvPr/>
        </p:nvCxnSpPr>
        <p:spPr>
          <a:xfrm rot="5400000">
            <a:off x="2890765" y="1750148"/>
            <a:ext cx="1333644" cy="5076824"/>
          </a:xfrm>
          <a:prstGeom prst="bentConnector4">
            <a:avLst>
              <a:gd name="adj1" fmla="val 38900"/>
              <a:gd name="adj2" fmla="val 10450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2"/>
            <a:endCxn id="10" idx="1"/>
          </p:cNvCxnSpPr>
          <p:nvPr/>
        </p:nvCxnSpPr>
        <p:spPr>
          <a:xfrm rot="5400000">
            <a:off x="3909941" y="730973"/>
            <a:ext cx="1333644" cy="7115175"/>
          </a:xfrm>
          <a:prstGeom prst="bentConnector4">
            <a:avLst>
              <a:gd name="adj1" fmla="val 31044"/>
              <a:gd name="adj2" fmla="val 1050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2"/>
            <a:endCxn id="10" idx="1"/>
          </p:cNvCxnSpPr>
          <p:nvPr/>
        </p:nvCxnSpPr>
        <p:spPr>
          <a:xfrm rot="5400000">
            <a:off x="4950547" y="-309634"/>
            <a:ext cx="1333644" cy="9196388"/>
          </a:xfrm>
          <a:prstGeom prst="bentConnector4">
            <a:avLst>
              <a:gd name="adj1" fmla="val 21759"/>
              <a:gd name="adj2" fmla="val 10538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31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4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229" y="-139"/>
            <a:ext cx="6096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ja-JP" sz="1600" dirty="0">
                <a:solidFill>
                  <a:schemeClr val="bg1"/>
                </a:solidFill>
              </a:rPr>
              <a:t>01. Limited information to locate/</a:t>
            </a:r>
            <a:r>
              <a:rPr lang="en-US" altLang="ja-JP" sz="1600" dirty="0" err="1">
                <a:solidFill>
                  <a:schemeClr val="bg1"/>
                </a:solidFill>
              </a:rPr>
              <a:t>analyse</a:t>
            </a:r>
            <a:r>
              <a:rPr lang="en-US" altLang="ja-JP" sz="1600" dirty="0">
                <a:solidFill>
                  <a:schemeClr val="bg1"/>
                </a:solidFill>
              </a:rPr>
              <a:t> the Japanese market</a:t>
            </a:r>
          </a:p>
          <a:p>
            <a:pPr lvl="0"/>
            <a:r>
              <a:rPr lang="en-US" altLang="ja-JP" sz="1600" dirty="0">
                <a:solidFill>
                  <a:schemeClr val="bg1"/>
                </a:solidFill>
              </a:rPr>
              <a:t>02. Identify business opportunities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03. </a:t>
            </a:r>
            <a:r>
              <a:rPr lang="en-US" altLang="ja-JP" sz="1600" dirty="0">
                <a:solidFill>
                  <a:schemeClr val="bg1"/>
                </a:solidFill>
              </a:rPr>
              <a:t>Lack of managerial time to deal with the Japanese market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04. </a:t>
            </a:r>
            <a:r>
              <a:rPr lang="en-US" altLang="ja-JP" sz="1600" dirty="0">
                <a:solidFill>
                  <a:schemeClr val="bg1"/>
                </a:solidFill>
              </a:rPr>
              <a:t>Insufficient quantity of and/or untrained personnel for working with the Japanese market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05. </a:t>
            </a:r>
            <a:r>
              <a:rPr lang="en-US" altLang="ja-JP" sz="1600" dirty="0">
                <a:solidFill>
                  <a:schemeClr val="bg1"/>
                </a:solidFill>
              </a:rPr>
              <a:t>Lack of excess production capacity for exports to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06. </a:t>
            </a:r>
            <a:r>
              <a:rPr lang="en-US" altLang="ja-JP" sz="1600" dirty="0">
                <a:solidFill>
                  <a:schemeClr val="bg1"/>
                </a:solidFill>
              </a:rPr>
              <a:t>Shortage of working capital to finance exports to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07. </a:t>
            </a:r>
            <a:r>
              <a:rPr lang="en-US" altLang="ja-JP" sz="1600" dirty="0">
                <a:solidFill>
                  <a:schemeClr val="bg1"/>
                </a:solidFill>
              </a:rPr>
              <a:t>Developing new products for the Japanese market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08. </a:t>
            </a:r>
            <a:r>
              <a:rPr lang="en-US" altLang="ja-JP" sz="1600" dirty="0">
                <a:solidFill>
                  <a:schemeClr val="bg1"/>
                </a:solidFill>
              </a:rPr>
              <a:t>Meeting the Japanese export product quality, standards, specifications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09. </a:t>
            </a:r>
            <a:r>
              <a:rPr lang="en-US" altLang="ja-JP" sz="1600" dirty="0">
                <a:solidFill>
                  <a:schemeClr val="bg1"/>
                </a:solidFill>
              </a:rPr>
              <a:t>Meeting export packaging and labelling requirements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10. </a:t>
            </a:r>
            <a:r>
              <a:rPr lang="en-US" altLang="ja-JP" sz="1600" dirty="0">
                <a:solidFill>
                  <a:schemeClr val="bg1"/>
                </a:solidFill>
              </a:rPr>
              <a:t>Offering technical/after-sales service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11. </a:t>
            </a:r>
            <a:r>
              <a:rPr lang="en-US" altLang="ja-JP" sz="1600" dirty="0">
                <a:solidFill>
                  <a:schemeClr val="bg1"/>
                </a:solidFill>
              </a:rPr>
              <a:t>Offering products with a competitive price-quality relation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12. </a:t>
            </a:r>
            <a:r>
              <a:rPr lang="en-US" altLang="ja-JP" sz="1600" dirty="0">
                <a:solidFill>
                  <a:schemeClr val="bg1"/>
                </a:solidFill>
              </a:rPr>
              <a:t>Complexity of the Japanese distribution system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13. </a:t>
            </a:r>
            <a:r>
              <a:rPr lang="en-US" altLang="ja-JP" sz="1600" dirty="0">
                <a:solidFill>
                  <a:schemeClr val="bg1"/>
                </a:solidFill>
              </a:rPr>
              <a:t>Difficulty in establishing a partnership/representation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14. </a:t>
            </a:r>
            <a:r>
              <a:rPr lang="en-US" altLang="ja-JP" sz="1600" dirty="0">
                <a:solidFill>
                  <a:schemeClr val="bg1"/>
                </a:solidFill>
              </a:rPr>
              <a:t>Difficulty in maintaining control over representation/image in Japan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15. Excessive transportation/insurance costs</a:t>
            </a:r>
          </a:p>
          <a:p>
            <a:pPr lvl="0"/>
            <a:r>
              <a:rPr lang="pt-PT" altLang="ja-JP" sz="1600" dirty="0">
                <a:solidFill>
                  <a:schemeClr val="bg1"/>
                </a:solidFill>
              </a:rPr>
              <a:t>16. </a:t>
            </a:r>
            <a:r>
              <a:rPr lang="en-US" altLang="ja-JP" sz="1600" dirty="0">
                <a:solidFill>
                  <a:schemeClr val="bg1"/>
                </a:solidFill>
              </a:rPr>
              <a:t>Adjusting export promotional activities to Japan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schemeClr val="tx1"/>
                </a:solidFill>
              </a:rPr>
              <a:t>17. Lack of home government assistance/incentives for export activities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18. </a:t>
            </a:r>
            <a:r>
              <a:rPr lang="en-US" altLang="ja-JP" sz="1600" dirty="0">
                <a:solidFill>
                  <a:schemeClr val="tx1"/>
                </a:solidFill>
              </a:rPr>
              <a:t>Complex export procedures for Japan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19. </a:t>
            </a:r>
            <a:r>
              <a:rPr lang="en-US" altLang="ja-JP" sz="1600" dirty="0">
                <a:solidFill>
                  <a:schemeClr val="tx1"/>
                </a:solidFill>
              </a:rPr>
              <a:t>Difficulties in directly communicating with Japanese customers (time difference and distance)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20. </a:t>
            </a:r>
            <a:r>
              <a:rPr lang="en-US" altLang="ja-JP" sz="1600" dirty="0">
                <a:solidFill>
                  <a:schemeClr val="tx1"/>
                </a:solidFill>
              </a:rPr>
              <a:t>Difficulty in collection of payment from Japan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21. </a:t>
            </a:r>
            <a:r>
              <a:rPr lang="en-US" altLang="ja-JP" sz="1600" dirty="0">
                <a:solidFill>
                  <a:schemeClr val="tx1"/>
                </a:solidFill>
              </a:rPr>
              <a:t>Understanding the different customer habits and attitudes of the Japanese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22. </a:t>
            </a:r>
            <a:r>
              <a:rPr lang="en-US" altLang="ja-JP" sz="1600" dirty="0">
                <a:solidFill>
                  <a:schemeClr val="tx1"/>
                </a:solidFill>
              </a:rPr>
              <a:t>Low awareness by Japanese consumers of the Portuguese </a:t>
            </a:r>
            <a:r>
              <a:rPr lang="en-US" altLang="ja-JP" sz="1600" dirty="0" smtClean="0">
                <a:solidFill>
                  <a:schemeClr val="tx1"/>
                </a:solidFill>
              </a:rPr>
              <a:t>offer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pt-PT" altLang="ja-JP" sz="1600" dirty="0">
                <a:solidFill>
                  <a:schemeClr val="tx1"/>
                </a:solidFill>
              </a:rPr>
              <a:t>23. </a:t>
            </a:r>
            <a:r>
              <a:rPr lang="en-US" altLang="ja-JP" sz="1600" dirty="0">
                <a:solidFill>
                  <a:schemeClr val="tx1"/>
                </a:solidFill>
              </a:rPr>
              <a:t>Keen competition in the Japanese market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24. </a:t>
            </a:r>
            <a:r>
              <a:rPr lang="en-US" altLang="ja-JP" sz="1600" dirty="0">
                <a:solidFill>
                  <a:schemeClr val="tx1"/>
                </a:solidFill>
              </a:rPr>
              <a:t>Political and economic conditions in Japan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25. </a:t>
            </a:r>
            <a:r>
              <a:rPr lang="en-US" altLang="ja-JP" sz="1600" dirty="0">
                <a:solidFill>
                  <a:schemeClr val="tx1"/>
                </a:solidFill>
              </a:rPr>
              <a:t>Japanese business culture and practices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26. </a:t>
            </a:r>
            <a:r>
              <a:rPr lang="en-US" altLang="ja-JP" sz="1600" dirty="0">
                <a:solidFill>
                  <a:schemeClr val="tx1"/>
                </a:solidFill>
              </a:rPr>
              <a:t>Differences in verbal (language) and non-verbal (culture) communication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27. </a:t>
            </a:r>
            <a:r>
              <a:rPr lang="en-US" altLang="ja-JP" sz="1600" dirty="0">
                <a:solidFill>
                  <a:schemeClr val="tx1"/>
                </a:solidFill>
              </a:rPr>
              <a:t>Specific Japanese market norms and regulations</a:t>
            </a:r>
          </a:p>
          <a:p>
            <a:r>
              <a:rPr lang="pt-PT" altLang="ja-JP" sz="1600" dirty="0">
                <a:solidFill>
                  <a:schemeClr val="tx1"/>
                </a:solidFill>
              </a:rPr>
              <a:t>28. </a:t>
            </a:r>
            <a:r>
              <a:rPr lang="en-US" altLang="ja-JP" sz="1600" dirty="0">
                <a:solidFill>
                  <a:schemeClr val="tx1"/>
                </a:solidFill>
              </a:rPr>
              <a:t>High cost of </a:t>
            </a:r>
            <a:r>
              <a:rPr lang="en-US" altLang="ja-JP" sz="1600" dirty="0" smtClean="0">
                <a:solidFill>
                  <a:schemeClr val="tx1"/>
                </a:solidFill>
              </a:rPr>
              <a:t>customs</a:t>
            </a:r>
          </a:p>
          <a:p>
            <a:endParaRPr lang="pt-PT" altLang="ja-JP" sz="1600" dirty="0">
              <a:solidFill>
                <a:schemeClr val="tx1"/>
              </a:solidFill>
            </a:endParaRPr>
          </a:p>
          <a:p>
            <a:endParaRPr lang="pt-PT" altLang="ja-JP" sz="1600" dirty="0" smtClean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7056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INTERNAL BARRIERS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027" y="577056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b="1" dirty="0" smtClean="0"/>
              <a:t>EX</a:t>
            </a:r>
            <a:r>
              <a:rPr kumimoji="1" lang="pt-PT" altLang="ja-JP" b="1" dirty="0" smtClean="0"/>
              <a:t>TERNAL BARRIERS</a:t>
            </a:r>
            <a:endParaRPr kumimoji="1" lang="ja-JP" alt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-26047"/>
            <a:ext cx="12202229" cy="6883908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1333581" y="-36300"/>
            <a:ext cx="9524838" cy="68942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Identify business opportunities in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Japan			  </a:t>
            </a:r>
            <a:r>
              <a:rPr lang="en-US" altLang="ja-JP" sz="1500" b="1" dirty="0" smtClean="0">
                <a:solidFill>
                  <a:srgbClr val="FF0000"/>
                </a:solidFill>
              </a:rPr>
              <a:t>HIGH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		   [71.7%]</a:t>
            </a:r>
          </a:p>
          <a:p>
            <a:r>
              <a:rPr lang="en-US" altLang="ja-JP" sz="1500" dirty="0">
                <a:solidFill>
                  <a:schemeClr val="bg1"/>
                </a:solidFill>
              </a:rPr>
              <a:t>17.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Lack of home government assistance/incentives for export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activities	  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MODER. HIGH 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	   [68.3%]</a:t>
            </a:r>
          </a:p>
          <a:p>
            <a:r>
              <a:rPr lang="pt-PT" altLang="ja-JP" sz="1500" dirty="0">
                <a:solidFill>
                  <a:schemeClr val="bg1"/>
                </a:solidFill>
              </a:rPr>
              <a:t>22.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Low awareness by Japanese consumers of the Portuguese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offer	  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MODER. </a:t>
            </a:r>
            <a:r>
              <a:rPr lang="en-US" altLang="ja-JP" sz="1500" b="1" dirty="0">
                <a:solidFill>
                  <a:schemeClr val="accent2">
                    <a:lumMod val="75000"/>
                  </a:schemeClr>
                </a:solidFill>
              </a:rPr>
              <a:t>HIGH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68.3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%]</a:t>
            </a:r>
            <a:endParaRPr lang="en-US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bg1"/>
                </a:solidFill>
              </a:rPr>
              <a:t>23.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Keen competition in the Japanese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market			  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MODER. </a:t>
            </a:r>
            <a:r>
              <a:rPr lang="en-US" altLang="ja-JP" sz="1500" b="1" dirty="0">
                <a:solidFill>
                  <a:schemeClr val="accent2">
                    <a:lumMod val="75000"/>
                  </a:schemeClr>
                </a:solidFill>
              </a:rPr>
              <a:t>HIGH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68.3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%]</a:t>
            </a:r>
            <a:endParaRPr lang="en-US" altLang="ja-JP" sz="15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altLang="ja-JP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r>
              <a:rPr lang="en-US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Limited information to locate/</a:t>
            </a:r>
            <a:r>
              <a:rPr lang="en-US" altLang="ja-JP" sz="1500" dirty="0" err="1">
                <a:solidFill>
                  <a:schemeClr val="bg1">
                    <a:lumMod val="85000"/>
                  </a:schemeClr>
                </a:solidFill>
              </a:rPr>
              <a:t>analyse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 the Japanese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market	  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MODER. HIGH 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	   [66.7%]</a:t>
            </a:r>
            <a:endParaRPr lang="en-US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15. </a:t>
            </a:r>
            <a:r>
              <a:rPr lang="pt-PT" altLang="ja-JP" sz="1500" dirty="0" smtClean="0">
                <a:solidFill>
                  <a:schemeClr val="bg1">
                    <a:lumMod val="85000"/>
                  </a:schemeClr>
                </a:solidFill>
              </a:rPr>
              <a:t>Excessive transportation/insurance costs			  </a:t>
            </a:r>
            <a:r>
              <a:rPr lang="en-US" altLang="ja-JP" sz="1500" b="1" dirty="0">
                <a:solidFill>
                  <a:schemeClr val="accent2">
                    <a:lumMod val="75000"/>
                  </a:schemeClr>
                </a:solidFill>
              </a:rPr>
              <a:t>MODER. HIGH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66.7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Adjusting export promotional activities to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Japan			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PT" altLang="ja-JP" sz="15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MODER</a:t>
            </a:r>
            <a:r>
              <a:rPr lang="en-US" altLang="ja-JP" sz="1500" b="1" dirty="0">
                <a:solidFill>
                  <a:schemeClr val="accent2">
                    <a:lumMod val="75000"/>
                  </a:schemeClr>
                </a:solidFill>
              </a:rPr>
              <a:t>. HIGH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66.7%]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Difficulty in establishing a partnership/representation in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Japan	  </a:t>
            </a:r>
            <a:r>
              <a:rPr lang="en-US" altLang="ja-JP" sz="1500" b="1" dirty="0">
                <a:solidFill>
                  <a:schemeClr val="accent2">
                    <a:lumMod val="75000"/>
                  </a:schemeClr>
                </a:solidFill>
              </a:rPr>
              <a:t>MODER. HIGH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[65.0%]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bg1"/>
                </a:solidFill>
              </a:rPr>
              <a:t>25.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Japanese business culture and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practices			  </a:t>
            </a:r>
            <a:r>
              <a:rPr lang="en-US" altLang="ja-JP" sz="1500" b="1" dirty="0">
                <a:solidFill>
                  <a:schemeClr val="accent2">
                    <a:lumMod val="75000"/>
                  </a:schemeClr>
                </a:solidFill>
              </a:rPr>
              <a:t>MODER. HIGH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65.0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bg1"/>
                </a:solidFill>
              </a:rPr>
              <a:t>21.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Understanding the different customer habits and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attitudes		  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MODER</a:t>
            </a:r>
            <a:r>
              <a:rPr lang="en-US" altLang="ja-JP" sz="1500" b="1" dirty="0">
                <a:solidFill>
                  <a:schemeClr val="accent2">
                    <a:lumMod val="75000"/>
                  </a:schemeClr>
                </a:solidFill>
              </a:rPr>
              <a:t>. HIGH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[63.3%]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bg1"/>
                </a:solidFill>
              </a:rPr>
              <a:t>28.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High cost of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customs					  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M. HIGH </a:t>
            </a:r>
            <a:r>
              <a:rPr lang="en-US" altLang="ja-JP" sz="1500" b="1" dirty="0" smtClean="0">
                <a:solidFill>
                  <a:schemeClr val="bg1"/>
                </a:solidFill>
              </a:rPr>
              <a:t>/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1500" b="1" dirty="0" smtClean="0">
                <a:solidFill>
                  <a:schemeClr val="accent1">
                    <a:lumMod val="75000"/>
                  </a:schemeClr>
                </a:solidFill>
              </a:rPr>
              <a:t>MOD.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[60.0%]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pt-PT" altLang="ja-JP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Lack of managerial time to deal with the Japanese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market		 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1500" b="1" dirty="0" smtClean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[58.3%]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ja-JP" sz="15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Offering products with a competitive price-quality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relation		</a:t>
            </a:r>
            <a:r>
              <a:rPr lang="en-US" altLang="ja-JP" sz="1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1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1500" b="1" dirty="0" smtClean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58.3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%]</a:t>
            </a:r>
          </a:p>
          <a:p>
            <a:r>
              <a:rPr lang="pt-PT" altLang="ja-JP" sz="1500" dirty="0">
                <a:solidFill>
                  <a:schemeClr val="bg1"/>
                </a:solidFill>
              </a:rPr>
              <a:t>18.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Complex export procedures for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Japan 				  </a:t>
            </a:r>
            <a:r>
              <a:rPr lang="en-US" altLang="ja-JP" sz="1500" b="1" dirty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58.3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%]</a:t>
            </a:r>
          </a:p>
          <a:p>
            <a:r>
              <a:rPr lang="pt-PT" altLang="ja-JP" sz="1500" dirty="0">
                <a:solidFill>
                  <a:schemeClr val="bg1"/>
                </a:solidFill>
              </a:rPr>
              <a:t>26.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Differences in verbal (language) and non-verbal (culture)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com.	  </a:t>
            </a:r>
            <a:r>
              <a:rPr lang="en-US" altLang="ja-JP" sz="1500" b="1" dirty="0" smtClean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   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58.3%]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Insufficient quantity of and/or untrained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personnel	  	  </a:t>
            </a:r>
            <a:r>
              <a:rPr lang="en-US" altLang="ja-JP" sz="1500" b="1" dirty="0" smtClean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   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[53.3%]</a:t>
            </a:r>
            <a:endParaRPr lang="en-US" altLang="ja-JP" sz="15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bg1"/>
                </a:solidFill>
              </a:rPr>
              <a:t>19.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Difficulties in directly communicating with Japanese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customers	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b="1" dirty="0" smtClean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	   [53.3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07.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Developing new products for the Japanese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market		  </a:t>
            </a:r>
            <a:r>
              <a:rPr lang="en-US" altLang="ja-JP" sz="1500" b="1" dirty="0" smtClean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   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[51.7%]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08.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Meeting the Japanese export product quality, standards, </a:t>
            </a:r>
            <a:r>
              <a:rPr lang="en-US" altLang="ja-JP" sz="1500" dirty="0" err="1" smtClean="0">
                <a:solidFill>
                  <a:schemeClr val="bg1">
                    <a:lumMod val="85000"/>
                  </a:schemeClr>
                </a:solidFill>
              </a:rPr>
              <a:t>specifications</a:t>
            </a:r>
            <a:r>
              <a:rPr lang="en-US" altLang="ja-JP" sz="1500" b="1" dirty="0" err="1" smtClean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   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51.7%]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Complexity of the Japanese distribution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system			  </a:t>
            </a:r>
            <a:r>
              <a:rPr lang="en-US" altLang="ja-JP" sz="1500" b="1" dirty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   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51.7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Difficulty in maintaining control over representation/image in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Japan	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b="1" dirty="0" smtClean="0">
                <a:solidFill>
                  <a:schemeClr val="accent1">
                    <a:lumMod val="75000"/>
                  </a:schemeClr>
                </a:solidFill>
              </a:rPr>
              <a:t>MODERATE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  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[51.7%]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bg1"/>
                </a:solidFill>
              </a:rPr>
              <a:t>27.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Specific Japanese market norms and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regulations			  </a:t>
            </a:r>
            <a:r>
              <a:rPr lang="en-US" altLang="ja-JP" sz="1500" b="1" dirty="0" smtClean="0">
                <a:solidFill>
                  <a:schemeClr val="accent1">
                    <a:lumMod val="75000"/>
                  </a:schemeClr>
                </a:solidFill>
              </a:rPr>
              <a:t>MOD. </a:t>
            </a:r>
            <a:r>
              <a:rPr lang="en-US" altLang="ja-JP" sz="1500" b="1" dirty="0" smtClean="0">
                <a:solidFill>
                  <a:schemeClr val="bg1"/>
                </a:solidFill>
              </a:rPr>
              <a:t>/ </a:t>
            </a:r>
            <a:r>
              <a:rPr lang="en-US" altLang="ja-JP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MO. LOW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    [50.0%]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10.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Offering technical/after-sales service in Japan			  </a:t>
            </a:r>
            <a:r>
              <a:rPr lang="en-US" altLang="ja-JP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MODER. LOW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	   [48.3%]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09.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Meeting export packaging and labelling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requirements		  </a:t>
            </a:r>
            <a:r>
              <a:rPr lang="en-US" altLang="ja-JP" sz="1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MODER. LOW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 	   [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45.0%]</a:t>
            </a:r>
            <a:endParaRPr lang="pt-PT" altLang="ja-JP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05</a:t>
            </a:r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Lack of excess production capacity for exports to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Japan		  </a:t>
            </a:r>
            <a:r>
              <a:rPr lang="en-US" altLang="ja-JP" sz="15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MO. LOW</a:t>
            </a:r>
            <a:r>
              <a:rPr lang="en-US" altLang="ja-JP" sz="1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1500" b="1" dirty="0">
                <a:solidFill>
                  <a:schemeClr val="bg1"/>
                </a:solidFill>
              </a:rPr>
              <a:t>/ </a:t>
            </a:r>
            <a:r>
              <a:rPr lang="en-US" altLang="ja-JP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LOW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   [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40.0%]</a:t>
            </a:r>
            <a:endParaRPr lang="en-US" altLang="ja-JP" sz="15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>
                <a:solidFill>
                  <a:schemeClr val="bg1"/>
                </a:solidFill>
              </a:rPr>
              <a:t>24.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Political and economic conditions in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Japan			  </a:t>
            </a:r>
            <a:r>
              <a:rPr lang="en-US" altLang="ja-JP" sz="1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MO. LOW</a:t>
            </a:r>
            <a:r>
              <a:rPr lang="en-US" altLang="ja-JP" sz="1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1500" b="1" dirty="0">
                <a:solidFill>
                  <a:schemeClr val="bg1"/>
                </a:solidFill>
              </a:rPr>
              <a:t>/ </a:t>
            </a:r>
            <a:r>
              <a:rPr lang="en-US" altLang="ja-JP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LOW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 	   [40.0%]</a:t>
            </a:r>
            <a:endParaRPr lang="en-US" altLang="ja-JP" sz="15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  <a:r>
              <a:rPr lang="pt-PT" altLang="ja-JP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Shortage of working capital to finance exports to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Japan		  </a:t>
            </a:r>
            <a:r>
              <a:rPr lang="en-US" altLang="ja-JP" sz="1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LOW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	   [35.0%]</a:t>
            </a:r>
            <a:endParaRPr lang="en-US" altLang="ja-JP" sz="15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altLang="ja-JP" sz="1500" dirty="0" smtClean="0">
                <a:solidFill>
                  <a:schemeClr val="bg1"/>
                </a:solidFill>
              </a:rPr>
              <a:t>20</a:t>
            </a:r>
            <a:r>
              <a:rPr lang="pt-PT" altLang="ja-JP" sz="1500" dirty="0">
                <a:solidFill>
                  <a:schemeClr val="bg1"/>
                </a:solidFill>
              </a:rPr>
              <a:t>.</a:t>
            </a:r>
            <a:r>
              <a:rPr lang="pt-PT" altLang="ja-JP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ja-JP" sz="1500" dirty="0">
                <a:solidFill>
                  <a:schemeClr val="bg1">
                    <a:lumMod val="85000"/>
                  </a:schemeClr>
                </a:solidFill>
              </a:rPr>
              <a:t>Difficulty in collection of payment from </a:t>
            </a:r>
            <a:r>
              <a:rPr lang="en-US" altLang="ja-JP" sz="1500" dirty="0" smtClean="0">
                <a:solidFill>
                  <a:schemeClr val="bg1">
                    <a:lumMod val="85000"/>
                  </a:schemeClr>
                </a:solidFill>
              </a:rPr>
              <a:t>Japan			  </a:t>
            </a:r>
            <a:r>
              <a:rPr lang="en-US" altLang="ja-JP" sz="1500" b="1" dirty="0" smtClean="0">
                <a:solidFill>
                  <a:srgbClr val="00B050"/>
                </a:solidFill>
              </a:rPr>
              <a:t>VERY LOW 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	   </a:t>
            </a:r>
            <a:r>
              <a:rPr lang="en-US" altLang="ja-JP" sz="1500" b="1" dirty="0" smtClean="0">
                <a:solidFill>
                  <a:schemeClr val="bg1">
                    <a:lumMod val="85000"/>
                  </a:schemeClr>
                </a:solidFill>
              </a:rPr>
              <a:t>[20.0</a:t>
            </a:r>
            <a:r>
              <a:rPr lang="en-US" altLang="ja-JP" sz="1500" b="1" dirty="0">
                <a:solidFill>
                  <a:schemeClr val="bg1">
                    <a:lumMod val="85000"/>
                  </a:schemeClr>
                </a:solidFill>
              </a:rPr>
              <a:t>%]</a:t>
            </a:r>
            <a:endParaRPr lang="en-US" altLang="ja-JP" sz="15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6" grpId="0"/>
      <p:bldP spid="12" grpId="0"/>
      <p:bldP spid="3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552"/>
            <a:ext cx="10515600" cy="1250373"/>
          </a:xfrm>
        </p:spPr>
        <p:txBody>
          <a:bodyPr>
            <a:normAutofit/>
          </a:bodyPr>
          <a:lstStyle/>
          <a:p>
            <a:r>
              <a:rPr lang="pt-PT" altLang="ja-JP" sz="2400" b="1" dirty="0"/>
              <a:t>Institutional support:</a:t>
            </a:r>
          </a:p>
          <a:p>
            <a:pPr lvl="1"/>
            <a:r>
              <a:rPr lang="pt-PT" altLang="ja-JP" sz="2000" dirty="0"/>
              <a:t>Half has </a:t>
            </a:r>
            <a:r>
              <a:rPr lang="pt-PT" altLang="ja-JP" sz="2000" dirty="0" smtClean="0"/>
              <a:t>access </a:t>
            </a:r>
            <a:r>
              <a:rPr lang="pt-PT" altLang="ja-JP" sz="2000" dirty="0"/>
              <a:t>to external support</a:t>
            </a:r>
            <a:r>
              <a:rPr lang="pt-PT" altLang="ja-JP" sz="2000" dirty="0" smtClean="0"/>
              <a:t>;</a:t>
            </a:r>
          </a:p>
          <a:p>
            <a:r>
              <a:rPr lang="pt-PT" altLang="ja-JP" sz="2400" b="1" dirty="0" smtClean="0"/>
              <a:t>Reasons:</a:t>
            </a:r>
            <a:endParaRPr lang="pt-PT" altLang="ja-JP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83979"/>
              </p:ext>
            </p:extLst>
          </p:nvPr>
        </p:nvGraphicFramePr>
        <p:xfrm>
          <a:off x="949324" y="2523115"/>
          <a:ext cx="10293351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5671">
                  <a:extLst>
                    <a:ext uri="{9D8B030D-6E8A-4147-A177-3AD203B41FA5}">
                      <a16:colId xmlns:a16="http://schemas.microsoft.com/office/drawing/2014/main" val="40923953"/>
                    </a:ext>
                  </a:extLst>
                </a:gridCol>
                <a:gridCol w="1144235">
                  <a:extLst>
                    <a:ext uri="{9D8B030D-6E8A-4147-A177-3AD203B41FA5}">
                      <a16:colId xmlns:a16="http://schemas.microsoft.com/office/drawing/2014/main" val="163878998"/>
                    </a:ext>
                  </a:extLst>
                </a:gridCol>
                <a:gridCol w="1673445">
                  <a:extLst>
                    <a:ext uri="{9D8B030D-6E8A-4147-A177-3AD203B41FA5}">
                      <a16:colId xmlns:a16="http://schemas.microsoft.com/office/drawing/2014/main" val="3620347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n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%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750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Networking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30.8%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757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Access to information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27.7%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7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Participate in Business Missions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20.0%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4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Other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12.3%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44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Access</a:t>
                      </a:r>
                      <a:r>
                        <a:rPr kumimoji="1" lang="en-US" altLang="ja-JP" baseline="0" dirty="0" smtClean="0"/>
                        <a:t> to finance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PT" altLang="ja-JP" dirty="0" smtClean="0"/>
                        <a:t>9.2%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67419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12192000" cy="8164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pt-PT" altLang="ja-JP" b="1" dirty="0" smtClean="0">
                <a:solidFill>
                  <a:schemeClr val="bg1"/>
                </a:solidFill>
              </a:rPr>
              <a:t>Part 5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Flowchart: Multidocument 11"/>
          <p:cNvSpPr/>
          <p:nvPr/>
        </p:nvSpPr>
        <p:spPr>
          <a:xfrm>
            <a:off x="342666" y="2036873"/>
            <a:ext cx="495534" cy="354563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19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ja-JP" dirty="0"/>
              <a:t>Factor </a:t>
            </a:r>
            <a:r>
              <a:rPr kumimoji="1" lang="pt-PT" altLang="ja-JP" dirty="0" smtClean="0"/>
              <a:t>analysis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938164" cy="4922547"/>
          </a:xfrm>
        </p:spPr>
        <p:txBody>
          <a:bodyPr numCol="2">
            <a:normAutofit fontScale="85000" lnSpcReduction="20000"/>
          </a:bodyPr>
          <a:lstStyle/>
          <a:p>
            <a:r>
              <a:rPr kumimoji="1" lang="pt-PT" altLang="ja-JP" b="1" dirty="0" smtClean="0"/>
              <a:t>Part 1:</a:t>
            </a:r>
            <a:endParaRPr kumimoji="1"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Company details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kumimoji="1" lang="pt-PT" altLang="ja-JP" dirty="0" smtClean="0"/>
              <a:t>Economic activity classification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kumimoji="1"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Company size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kumimoji="1" lang="pt-PT" altLang="ja-JP" dirty="0" smtClean="0"/>
              <a:t>Foreign capital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kumimoji="1"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Foreign capital %</a:t>
            </a:r>
            <a:r>
              <a:rPr lang="pt-PT" altLang="ja-JP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kumimoji="1" lang="pt-PT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3-year average turnover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% export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% export to Japan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2: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Internationalization year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Internationalization method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First country of internationalization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Number of foreign countries a company is present at the moment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Export department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HR-competencies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3: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Year of internationalization to Japan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Internationalization method to Japan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Motives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Distribution method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Export regularity to the Japanese market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Effort perception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EPA assessment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Nearby countries export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lang="pt-PT" altLang="ja-JP" dirty="0" smtClean="0"/>
              <a:t>Nearby countries similarity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4:</a:t>
            </a:r>
          </a:p>
          <a:p>
            <a:pPr lvl="1"/>
            <a:r>
              <a:rPr lang="pt-PT" altLang="ja-JP" dirty="0" smtClean="0"/>
              <a:t>Barriers (28 + 3 optional)</a:t>
            </a:r>
            <a:r>
              <a:rPr lang="pt-PT" altLang="ja-JP" dirty="0" smtClean="0">
                <a:solidFill>
                  <a:schemeClr val="bg1">
                    <a:lumMod val="75000"/>
                  </a:schemeClr>
                </a:solidFill>
              </a:rPr>
              <a:t>;</a:t>
            </a:r>
            <a:endParaRPr lang="pt-PT" altLang="ja-JP" dirty="0" smtClean="0"/>
          </a:p>
          <a:p>
            <a:r>
              <a:rPr lang="pt-PT" altLang="ja-JP" b="1" dirty="0" smtClean="0"/>
              <a:t>Part 5:</a:t>
            </a:r>
          </a:p>
          <a:p>
            <a:pPr lvl="1"/>
            <a:r>
              <a:rPr lang="pt-PT" altLang="ja-JP" dirty="0" smtClean="0"/>
              <a:t>Institutional support (1 + 1 optional)</a:t>
            </a:r>
            <a:r>
              <a:rPr lang="pt-PT" altLang="ja-JP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pt-PT" altLang="ja-JP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  <a:solidFill>
            <a:srgbClr val="FFC000"/>
          </a:solid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478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kumimoji="1" lang="pt-PT" altLang="ja-JP" sz="13800" b="1" dirty="0" smtClean="0"/>
                <a:t>FACTOR </a:t>
              </a:r>
            </a:p>
            <a:p>
              <a:pPr lvl="1"/>
              <a:r>
                <a:rPr kumimoji="1" lang="pt-PT" altLang="ja-JP" sz="13800" b="1" dirty="0" smtClean="0"/>
                <a:t>ANALYSIS</a:t>
              </a:r>
              <a:endParaRPr kumimoji="1" lang="ja-JP" altLang="en-US" sz="138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5299788"/>
              <a:ext cx="12192000" cy="1558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4786604"/>
              <a:ext cx="6242180" cy="513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70366" y="4786604"/>
              <a:ext cx="2021633" cy="5131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68344" y="4786605"/>
              <a:ext cx="2202022" cy="51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92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2430" y="3272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information and business opportunities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2430" y="12543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Product development requirements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2430" y="21814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Market and business culture challenges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2430" y="31085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distribution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30" y="40356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Geographic constraints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2430" y="49627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Qualified and dedicated human </a:t>
            </a:r>
            <a:r>
              <a:rPr lang="en-US" altLang="ja-JP" dirty="0" smtClean="0"/>
              <a:t>resources</a:t>
            </a:r>
            <a:endParaRPr lang="en-US" altLang="ja-JP" dirty="0"/>
          </a:p>
        </p:txBody>
      </p:sp>
      <p:sp>
        <p:nvSpPr>
          <p:cNvPr id="10" name="Rounded Rectangle 9"/>
          <p:cNvSpPr/>
          <p:nvPr/>
        </p:nvSpPr>
        <p:spPr>
          <a:xfrm>
            <a:off x="652430" y="5899853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Constraints due to company’s low capacity</a:t>
            </a:r>
          </a:p>
        </p:txBody>
      </p:sp>
      <p:cxnSp>
        <p:nvCxnSpPr>
          <p:cNvPr id="13" name="Elbow Connector 12"/>
          <p:cNvCxnSpPr>
            <a:stCxn id="4" idx="3"/>
            <a:endCxn id="14" idx="1"/>
          </p:cNvCxnSpPr>
          <p:nvPr/>
        </p:nvCxnSpPr>
        <p:spPr>
          <a:xfrm flipV="1">
            <a:off x="6718300" y="359470"/>
            <a:ext cx="1003300" cy="3688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21600" y="174804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Market research capabilities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4400" y="728332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Domestic government support</a:t>
            </a:r>
          </a:p>
        </p:txBody>
      </p:sp>
      <p:cxnSp>
        <p:nvCxnSpPr>
          <p:cNvPr id="20" name="Elbow Connector 19"/>
          <p:cNvCxnSpPr>
            <a:stCxn id="4" idx="3"/>
            <a:endCxn id="18" idx="1"/>
          </p:cNvCxnSpPr>
          <p:nvPr/>
        </p:nvCxnSpPr>
        <p:spPr>
          <a:xfrm>
            <a:off x="6718300" y="728333"/>
            <a:ext cx="1816100" cy="184665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05650" y="117786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Product development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25564" y="1508984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Product adaptation</a:t>
            </a:r>
          </a:p>
        </p:txBody>
      </p:sp>
      <p:cxnSp>
        <p:nvCxnSpPr>
          <p:cNvPr id="26" name="Elbow Connector 25"/>
          <p:cNvCxnSpPr>
            <a:stCxn id="5" idx="3"/>
            <a:endCxn id="23" idx="1"/>
          </p:cNvCxnSpPr>
          <p:nvPr/>
        </p:nvCxnSpPr>
        <p:spPr>
          <a:xfrm flipV="1">
            <a:off x="6718300" y="1362535"/>
            <a:ext cx="387350" cy="29289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3"/>
            <a:endCxn id="24" idx="1"/>
          </p:cNvCxnSpPr>
          <p:nvPr/>
        </p:nvCxnSpPr>
        <p:spPr>
          <a:xfrm>
            <a:off x="6718300" y="1655433"/>
            <a:ext cx="2607264" cy="3821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33948" y="2310858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Different culture and idiom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25243" y="1955293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Local competition</a:t>
            </a:r>
            <a:endParaRPr kumimoji="1" lang="pt-PT" altLang="ja-JP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7706049" y="2755525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Awareness (bypasing ethnocentrism)</a:t>
            </a:r>
            <a:endParaRPr kumimoji="1" lang="pt-PT" altLang="ja-JP" dirty="0" smtClean="0"/>
          </a:p>
        </p:txBody>
      </p:sp>
      <p:cxnSp>
        <p:nvCxnSpPr>
          <p:cNvPr id="37" name="Elbow Connector 36"/>
          <p:cNvCxnSpPr>
            <a:stCxn id="6" idx="3"/>
            <a:endCxn id="32" idx="1"/>
          </p:cNvCxnSpPr>
          <p:nvPr/>
        </p:nvCxnSpPr>
        <p:spPr>
          <a:xfrm flipV="1">
            <a:off x="6718300" y="2139959"/>
            <a:ext cx="3306943" cy="442574"/>
          </a:xfrm>
          <a:prstGeom prst="bentConnector3">
            <a:avLst>
              <a:gd name="adj1" fmla="val 23117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6" idx="3"/>
            <a:endCxn id="31" idx="1"/>
          </p:cNvCxnSpPr>
          <p:nvPr/>
        </p:nvCxnSpPr>
        <p:spPr>
          <a:xfrm flipV="1">
            <a:off x="6718300" y="2495524"/>
            <a:ext cx="1315648" cy="87009"/>
          </a:xfrm>
          <a:prstGeom prst="bentConnector3">
            <a:avLst>
              <a:gd name="adj1" fmla="val 1656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6" idx="3"/>
            <a:endCxn id="33" idx="1"/>
          </p:cNvCxnSpPr>
          <p:nvPr/>
        </p:nvCxnSpPr>
        <p:spPr>
          <a:xfrm>
            <a:off x="6718300" y="2582533"/>
            <a:ext cx="987749" cy="357658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11059" y="455338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1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11059" y="1382153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2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11059" y="22901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3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11059" y="32172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4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1059" y="41443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5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11059" y="50714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6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11059" y="59985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7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77794" y="3108504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Distribution adjustment</a:t>
            </a:r>
            <a:endParaRPr kumimoji="1" lang="pt-PT" altLang="ja-JP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8038134" y="3646149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Comply with regulations</a:t>
            </a:r>
            <a:endParaRPr kumimoji="1" lang="pt-PT" altLang="ja-JP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10061106" y="3264406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Competitive price</a:t>
            </a:r>
            <a:endParaRPr kumimoji="1" lang="pt-PT" altLang="ja-JP" dirty="0" smtClean="0"/>
          </a:p>
        </p:txBody>
      </p:sp>
      <p:cxnSp>
        <p:nvCxnSpPr>
          <p:cNvPr id="57" name="Elbow Connector 56"/>
          <p:cNvCxnSpPr>
            <a:stCxn id="7" idx="3"/>
            <a:endCxn id="53" idx="1"/>
          </p:cNvCxnSpPr>
          <p:nvPr/>
        </p:nvCxnSpPr>
        <p:spPr>
          <a:xfrm flipV="1">
            <a:off x="6718300" y="3293170"/>
            <a:ext cx="259494" cy="2164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7" idx="3"/>
            <a:endCxn id="55" idx="1"/>
          </p:cNvCxnSpPr>
          <p:nvPr/>
        </p:nvCxnSpPr>
        <p:spPr>
          <a:xfrm flipV="1">
            <a:off x="6718300" y="3449072"/>
            <a:ext cx="3342806" cy="6056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7" idx="3"/>
            <a:endCxn id="54" idx="1"/>
          </p:cNvCxnSpPr>
          <p:nvPr/>
        </p:nvCxnSpPr>
        <p:spPr>
          <a:xfrm>
            <a:off x="6718300" y="3509633"/>
            <a:ext cx="1319834" cy="321182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15155" y="3967331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Advertisement, events</a:t>
            </a:r>
            <a:endParaRPr kumimoji="1" lang="pt-PT" altLang="ja-JP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0792414" y="390690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Transport</a:t>
            </a:r>
            <a:endParaRPr kumimoji="1" lang="pt-PT" altLang="ja-JP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9975621" y="435978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Communication</a:t>
            </a:r>
            <a:endParaRPr kumimoji="1" lang="pt-PT" altLang="ja-JP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7706049" y="4543138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Customs</a:t>
            </a:r>
            <a:endParaRPr kumimoji="1" lang="pt-PT" altLang="ja-JP" dirty="0" smtClean="0"/>
          </a:p>
        </p:txBody>
      </p:sp>
      <p:cxnSp>
        <p:nvCxnSpPr>
          <p:cNvPr id="74" name="Elbow Connector 73"/>
          <p:cNvCxnSpPr>
            <a:stCxn id="8" idx="3"/>
            <a:endCxn id="69" idx="1"/>
          </p:cNvCxnSpPr>
          <p:nvPr/>
        </p:nvCxnSpPr>
        <p:spPr>
          <a:xfrm flipV="1">
            <a:off x="6718300" y="4151997"/>
            <a:ext cx="396855" cy="2847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8" idx="3"/>
            <a:endCxn id="70" idx="1"/>
          </p:cNvCxnSpPr>
          <p:nvPr/>
        </p:nvCxnSpPr>
        <p:spPr>
          <a:xfrm flipV="1">
            <a:off x="6718300" y="4091567"/>
            <a:ext cx="4074114" cy="345166"/>
          </a:xfrm>
          <a:prstGeom prst="bentConnector3">
            <a:avLst>
              <a:gd name="adj1" fmla="val 7491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8" idx="3"/>
            <a:endCxn id="71" idx="1"/>
          </p:cNvCxnSpPr>
          <p:nvPr/>
        </p:nvCxnSpPr>
        <p:spPr>
          <a:xfrm>
            <a:off x="6718300" y="4436733"/>
            <a:ext cx="3257321" cy="107720"/>
          </a:xfrm>
          <a:prstGeom prst="bentConnector3">
            <a:avLst>
              <a:gd name="adj1" fmla="val 84242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8" idx="3"/>
            <a:endCxn id="72" idx="1"/>
          </p:cNvCxnSpPr>
          <p:nvPr/>
        </p:nvCxnSpPr>
        <p:spPr>
          <a:xfrm>
            <a:off x="6718300" y="4436733"/>
            <a:ext cx="987749" cy="291071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1023211" y="4932079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Time</a:t>
            </a:r>
            <a:endParaRPr kumimoji="1" lang="pt-PT" altLang="ja-JP" dirty="0" smtClean="0"/>
          </a:p>
        </p:txBody>
      </p:sp>
      <p:sp>
        <p:nvSpPr>
          <p:cNvPr id="89" name="TextBox 88"/>
          <p:cNvSpPr txBox="1"/>
          <p:nvPr/>
        </p:nvSpPr>
        <p:spPr>
          <a:xfrm>
            <a:off x="8266459" y="499449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Knowledge</a:t>
            </a:r>
            <a:endParaRPr kumimoji="1" lang="pt-PT" altLang="ja-JP" dirty="0" smtClean="0"/>
          </a:p>
        </p:txBody>
      </p:sp>
      <p:sp>
        <p:nvSpPr>
          <p:cNvPr id="90" name="TextBox 89"/>
          <p:cNvSpPr txBox="1"/>
          <p:nvPr/>
        </p:nvSpPr>
        <p:spPr>
          <a:xfrm>
            <a:off x="7502467" y="5458049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Offer technical/after-sales services</a:t>
            </a:r>
            <a:endParaRPr kumimoji="1" lang="pt-PT" altLang="ja-JP" dirty="0" smtClean="0"/>
          </a:p>
        </p:txBody>
      </p:sp>
      <p:cxnSp>
        <p:nvCxnSpPr>
          <p:cNvPr id="92" name="Elbow Connector 91"/>
          <p:cNvCxnSpPr>
            <a:stCxn id="9" idx="3"/>
            <a:endCxn id="89" idx="1"/>
          </p:cNvCxnSpPr>
          <p:nvPr/>
        </p:nvCxnSpPr>
        <p:spPr>
          <a:xfrm flipV="1">
            <a:off x="6718300" y="5179165"/>
            <a:ext cx="1548159" cy="184668"/>
          </a:xfrm>
          <a:prstGeom prst="bentConnector3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9" idx="3"/>
            <a:endCxn id="88" idx="1"/>
          </p:cNvCxnSpPr>
          <p:nvPr/>
        </p:nvCxnSpPr>
        <p:spPr>
          <a:xfrm flipV="1">
            <a:off x="6718300" y="5116745"/>
            <a:ext cx="4304911" cy="247088"/>
          </a:xfrm>
          <a:prstGeom prst="bentConnector3">
            <a:avLst>
              <a:gd name="adj1" fmla="val 780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9" idx="3"/>
            <a:endCxn id="90" idx="1"/>
          </p:cNvCxnSpPr>
          <p:nvPr/>
        </p:nvCxnSpPr>
        <p:spPr>
          <a:xfrm>
            <a:off x="6718300" y="5363833"/>
            <a:ext cx="784167" cy="27888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7115155" y="5899853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Financial resources</a:t>
            </a:r>
            <a:endParaRPr kumimoji="1" lang="pt-PT" altLang="ja-JP" dirty="0" smtClean="0"/>
          </a:p>
        </p:txBody>
      </p:sp>
      <p:sp>
        <p:nvSpPr>
          <p:cNvPr id="100" name="TextBox 99"/>
          <p:cNvSpPr txBox="1"/>
          <p:nvPr/>
        </p:nvSpPr>
        <p:spPr>
          <a:xfrm>
            <a:off x="9895778" y="6028983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Production capacity</a:t>
            </a:r>
            <a:endParaRPr kumimoji="1" lang="pt-PT" altLang="ja-JP" dirty="0" smtClean="0"/>
          </a:p>
        </p:txBody>
      </p:sp>
      <p:sp>
        <p:nvSpPr>
          <p:cNvPr id="101" name="TextBox 100"/>
          <p:cNvSpPr txBox="1"/>
          <p:nvPr/>
        </p:nvSpPr>
        <p:spPr>
          <a:xfrm>
            <a:off x="8150054" y="6430112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Foreign environment</a:t>
            </a:r>
            <a:endParaRPr kumimoji="1" lang="pt-PT" altLang="ja-JP" dirty="0" smtClean="0"/>
          </a:p>
        </p:txBody>
      </p:sp>
      <p:cxnSp>
        <p:nvCxnSpPr>
          <p:cNvPr id="103" name="Elbow Connector 102"/>
          <p:cNvCxnSpPr>
            <a:stCxn id="10" idx="3"/>
            <a:endCxn id="99" idx="1"/>
          </p:cNvCxnSpPr>
          <p:nvPr/>
        </p:nvCxnSpPr>
        <p:spPr>
          <a:xfrm flipV="1">
            <a:off x="6718300" y="6084519"/>
            <a:ext cx="396855" cy="2164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10" idx="3"/>
            <a:endCxn id="100" idx="1"/>
          </p:cNvCxnSpPr>
          <p:nvPr/>
        </p:nvCxnSpPr>
        <p:spPr>
          <a:xfrm flipV="1">
            <a:off x="6718300" y="6213649"/>
            <a:ext cx="3177478" cy="87333"/>
          </a:xfrm>
          <a:prstGeom prst="bentConnector3">
            <a:avLst>
              <a:gd name="adj1" fmla="val 885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10" idx="3"/>
            <a:endCxn id="101" idx="1"/>
          </p:cNvCxnSpPr>
          <p:nvPr/>
        </p:nvCxnSpPr>
        <p:spPr>
          <a:xfrm>
            <a:off x="6718300" y="6300982"/>
            <a:ext cx="1431754" cy="313796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89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2430" y="3272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information and business opportunities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2430" y="12543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Product development requirements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2430" y="21814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Market and business culture challenges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2430" y="31085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distribution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30" y="40356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Geographic constraints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2430" y="4962704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Qualified and dedicated human </a:t>
            </a:r>
            <a:r>
              <a:rPr lang="en-US" altLang="ja-JP" dirty="0" smtClean="0"/>
              <a:t>resources</a:t>
            </a:r>
            <a:endParaRPr lang="en-US" altLang="ja-JP" dirty="0"/>
          </a:p>
        </p:txBody>
      </p:sp>
      <p:sp>
        <p:nvSpPr>
          <p:cNvPr id="10" name="Rounded Rectangle 9"/>
          <p:cNvSpPr/>
          <p:nvPr/>
        </p:nvSpPr>
        <p:spPr>
          <a:xfrm>
            <a:off x="652430" y="5899853"/>
            <a:ext cx="6065870" cy="802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Constraints due to company’s low capacity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11059" y="455338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1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11059" y="1382153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2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11059" y="22901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3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11059" y="32172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4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1059" y="41443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5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11059" y="50714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6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11059" y="599854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3200" b="1" dirty="0" smtClean="0">
                <a:solidFill>
                  <a:schemeClr val="bg1"/>
                </a:solidFill>
              </a:rPr>
              <a:t>7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03218" y="0"/>
            <a:ext cx="5288782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pt-PT" altLang="ja-JP" sz="2400" b="1" dirty="0"/>
              <a:t>IMPORTANCE LEVELS</a:t>
            </a:r>
            <a:r>
              <a:rPr lang="pt-PT" altLang="ja-JP" sz="2400" b="1" dirty="0" smtClean="0"/>
              <a:t>: </a:t>
            </a:r>
            <a:endParaRPr lang="en-US" altLang="ja-JP" sz="2400" dirty="0" smtClean="0"/>
          </a:p>
          <a:p>
            <a:r>
              <a:rPr lang="en-US" altLang="ja-JP" sz="2400" dirty="0" smtClean="0"/>
              <a:t>   </a:t>
            </a:r>
            <a:r>
              <a:rPr lang="en-US" altLang="ja-JP" sz="2400" dirty="0"/>
              <a:t>0% -   30%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Very Low”;</a:t>
            </a:r>
          </a:p>
          <a:p>
            <a:r>
              <a:rPr lang="en-US" altLang="ja-JP" sz="2400" dirty="0"/>
              <a:t> 30% -   40%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Low”;</a:t>
            </a:r>
          </a:p>
          <a:p>
            <a:r>
              <a:rPr lang="en-US" altLang="ja-JP" sz="2400" dirty="0"/>
              <a:t> 40% -   50%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Moderately low”;</a:t>
            </a:r>
          </a:p>
          <a:p>
            <a:r>
              <a:rPr lang="en-US" altLang="ja-JP" sz="2400" dirty="0"/>
              <a:t> 50% -   60%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Moderate</a:t>
            </a:r>
            <a:r>
              <a:rPr lang="en-US" altLang="ja-JP" sz="2400" dirty="0" smtClean="0"/>
              <a:t>”;</a:t>
            </a:r>
            <a:endParaRPr lang="en-US" altLang="ja-JP" sz="2400" dirty="0"/>
          </a:p>
          <a:p>
            <a:r>
              <a:rPr lang="en-US" altLang="ja-JP" sz="2400" dirty="0"/>
              <a:t> 60% -   70%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Moderately high”;</a:t>
            </a:r>
          </a:p>
          <a:p>
            <a:r>
              <a:rPr lang="en-US" altLang="ja-JP" sz="2400" dirty="0"/>
              <a:t> 70% -   80% </a:t>
            </a:r>
            <a:r>
              <a:rPr lang="en-US" altLang="ja-JP" sz="2400" dirty="0" smtClean="0"/>
              <a:t>= “</a:t>
            </a:r>
            <a:r>
              <a:rPr lang="en-US" altLang="ja-JP" sz="2400" dirty="0"/>
              <a:t>High”;</a:t>
            </a:r>
          </a:p>
          <a:p>
            <a:r>
              <a:rPr lang="en-US" altLang="ja-JP" sz="2400" dirty="0"/>
              <a:t> 80% - 100% </a:t>
            </a:r>
            <a:r>
              <a:rPr lang="pt-PT" altLang="ja-JP" sz="2400" dirty="0" smtClean="0"/>
              <a:t>= </a:t>
            </a:r>
            <a:r>
              <a:rPr lang="en-US" altLang="ja-JP" sz="2400" dirty="0" smtClean="0"/>
              <a:t>“</a:t>
            </a:r>
            <a:r>
              <a:rPr lang="en-US" altLang="ja-JP" sz="2400" dirty="0"/>
              <a:t>Very high”.</a:t>
            </a:r>
            <a:endParaRPr lang="ja-JP" altLang="en-US" sz="2400" dirty="0"/>
          </a:p>
        </p:txBody>
      </p:sp>
      <p:sp>
        <p:nvSpPr>
          <p:cNvPr id="58" name="Rectangle 57"/>
          <p:cNvSpPr/>
          <p:nvPr/>
        </p:nvSpPr>
        <p:spPr>
          <a:xfrm>
            <a:off x="6903218" y="3863556"/>
            <a:ext cx="5288782" cy="3619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Rectangle 59"/>
          <p:cNvSpPr/>
          <p:nvPr/>
        </p:nvSpPr>
        <p:spPr>
          <a:xfrm>
            <a:off x="6903217" y="3497143"/>
            <a:ext cx="5288783" cy="36195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Rectangle 60"/>
          <p:cNvSpPr/>
          <p:nvPr/>
        </p:nvSpPr>
        <p:spPr>
          <a:xfrm>
            <a:off x="6915056" y="2753928"/>
            <a:ext cx="5257573" cy="361950"/>
          </a:xfrm>
          <a:prstGeom prst="rect">
            <a:avLst/>
          </a:prstGeom>
          <a:noFill/>
          <a:ln w="38100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Elbow Connector 11"/>
          <p:cNvCxnSpPr>
            <a:stCxn id="58" idx="1"/>
            <a:endCxn id="64" idx="3"/>
          </p:cNvCxnSpPr>
          <p:nvPr/>
        </p:nvCxnSpPr>
        <p:spPr>
          <a:xfrm rot="10800000">
            <a:off x="6625842" y="781845"/>
            <a:ext cx="277377" cy="326268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59971" y="380715"/>
            <a:ext cx="6065870" cy="8022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Barriers to information and business opportunities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5430" y="90012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69.7%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65498" y="2241275"/>
            <a:ext cx="6065870" cy="8022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Market and business culture challenges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800957" y="276068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68.9%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7" name="Elbow Connector 26"/>
          <p:cNvCxnSpPr>
            <a:stCxn id="58" idx="1"/>
            <a:endCxn id="77" idx="3"/>
          </p:cNvCxnSpPr>
          <p:nvPr/>
        </p:nvCxnSpPr>
        <p:spPr>
          <a:xfrm rot="10800000">
            <a:off x="6631368" y="2642405"/>
            <a:ext cx="271850" cy="1402127"/>
          </a:xfrm>
          <a:prstGeom prst="bentConnector3">
            <a:avLst>
              <a:gd name="adj1" fmla="val 2412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559970" y="3165195"/>
            <a:ext cx="6065870" cy="8022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Barriers to distribution</a:t>
            </a:r>
            <a:endParaRPr lang="en-US" altLang="ja-JP" dirty="0"/>
          </a:p>
        </p:txBody>
      </p:sp>
      <p:sp>
        <p:nvSpPr>
          <p:cNvPr id="81" name="TextBox 80"/>
          <p:cNvSpPr txBox="1"/>
          <p:nvPr/>
        </p:nvSpPr>
        <p:spPr>
          <a:xfrm>
            <a:off x="5795429" y="368460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61.6%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5" name="Elbow Connector 34"/>
          <p:cNvCxnSpPr>
            <a:stCxn id="58" idx="1"/>
            <a:endCxn id="80" idx="3"/>
          </p:cNvCxnSpPr>
          <p:nvPr/>
        </p:nvCxnSpPr>
        <p:spPr>
          <a:xfrm rot="10800000">
            <a:off x="6625840" y="3566325"/>
            <a:ext cx="277378" cy="478207"/>
          </a:xfrm>
          <a:prstGeom prst="bentConnector3">
            <a:avLst>
              <a:gd name="adj1" fmla="val 8260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565498" y="4079853"/>
            <a:ext cx="6065870" cy="8022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Geographic constraints</a:t>
            </a:r>
            <a:endParaRPr lang="en-US" altLang="ja-JP" dirty="0"/>
          </a:p>
        </p:txBody>
      </p:sp>
      <p:sp>
        <p:nvSpPr>
          <p:cNvPr id="87" name="TextBox 86"/>
          <p:cNvSpPr txBox="1"/>
          <p:nvPr/>
        </p:nvSpPr>
        <p:spPr>
          <a:xfrm>
            <a:off x="5800957" y="45992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65.2%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2" name="Elbow Connector 41"/>
          <p:cNvCxnSpPr>
            <a:stCxn id="58" idx="1"/>
            <a:endCxn id="86" idx="3"/>
          </p:cNvCxnSpPr>
          <p:nvPr/>
        </p:nvCxnSpPr>
        <p:spPr>
          <a:xfrm rot="10800000" flipV="1">
            <a:off x="6631368" y="4044530"/>
            <a:ext cx="271850" cy="436451"/>
          </a:xfrm>
          <a:prstGeom prst="bentConnector3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559969" y="1323398"/>
            <a:ext cx="6065870" cy="802257"/>
          </a:xfrm>
          <a:prstGeom prst="roundRect">
            <a:avLst/>
          </a:prstGeom>
          <a:solidFill>
            <a:srgbClr val="7F7F7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Product development requirements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795428" y="18428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54.7</a:t>
            </a:r>
            <a:r>
              <a:rPr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3" name="Elbow Connector 62"/>
          <p:cNvCxnSpPr>
            <a:stCxn id="60" idx="1"/>
            <a:endCxn id="91" idx="3"/>
          </p:cNvCxnSpPr>
          <p:nvPr/>
        </p:nvCxnSpPr>
        <p:spPr>
          <a:xfrm rot="10800000">
            <a:off x="6625839" y="1724528"/>
            <a:ext cx="277378" cy="1953591"/>
          </a:xfrm>
          <a:prstGeom prst="bentConnector3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559969" y="5006953"/>
            <a:ext cx="6065870" cy="802257"/>
          </a:xfrm>
          <a:prstGeom prst="roundRect">
            <a:avLst/>
          </a:prstGeom>
          <a:solidFill>
            <a:srgbClr val="7F7F7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/>
              <a:t>Qualified and dedicated human resources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795428" y="55263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57.3%</a:t>
            </a:r>
            <a:endParaRPr kumimoji="1" lang="ja-JP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7" name="Elbow Connector 66"/>
          <p:cNvCxnSpPr>
            <a:stCxn id="60" idx="1"/>
            <a:endCxn id="96" idx="3"/>
          </p:cNvCxnSpPr>
          <p:nvPr/>
        </p:nvCxnSpPr>
        <p:spPr>
          <a:xfrm rot="10800000" flipV="1">
            <a:off x="6625839" y="3678118"/>
            <a:ext cx="277378" cy="1729964"/>
          </a:xfrm>
          <a:prstGeom prst="bentConnector3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565498" y="5944102"/>
            <a:ext cx="6065870" cy="802257"/>
          </a:xfrm>
          <a:prstGeom prst="roundRect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Constraints due to company’s low capacity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800957" y="646350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40%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3" name="Elbow Connector 82"/>
          <p:cNvCxnSpPr>
            <a:stCxn id="61" idx="1"/>
            <a:endCxn id="102" idx="3"/>
          </p:cNvCxnSpPr>
          <p:nvPr/>
        </p:nvCxnSpPr>
        <p:spPr>
          <a:xfrm rot="10800000" flipV="1">
            <a:off x="6631368" y="2934903"/>
            <a:ext cx="283688" cy="3410328"/>
          </a:xfrm>
          <a:prstGeom prst="bentConnector3">
            <a:avLst/>
          </a:prstGeom>
          <a:ln w="38100">
            <a:solidFill>
              <a:srgbClr val="FFE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61" grpId="0" animBg="1"/>
      <p:bldP spid="64" grpId="0" animBg="1"/>
      <p:bldP spid="19" grpId="0"/>
      <p:bldP spid="77" grpId="0" animBg="1"/>
      <p:bldP spid="78" grpId="0"/>
      <p:bldP spid="80" grpId="0" animBg="1"/>
      <p:bldP spid="81" grpId="0"/>
      <p:bldP spid="86" grpId="0" animBg="1"/>
      <p:bldP spid="87" grpId="0"/>
      <p:bldP spid="91" grpId="0" animBg="1"/>
      <p:bldP spid="93" grpId="0"/>
      <p:bldP spid="96" grpId="0" animBg="1"/>
      <p:bldP spid="98" grpId="0"/>
      <p:bldP spid="102" grpId="0" animBg="1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578432" y="1352547"/>
            <a:ext cx="457266" cy="4434844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1"/>
          <p:cNvSpPr/>
          <p:nvPr/>
        </p:nvSpPr>
        <p:spPr>
          <a:xfrm>
            <a:off x="7367674" y="1864614"/>
            <a:ext cx="94211" cy="3922776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8901157" y="4681225"/>
            <a:ext cx="92085" cy="1106165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7151543" y="2042506"/>
            <a:ext cx="80457" cy="3744884"/>
          </a:xfrm>
          <a:prstGeom prst="rect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11755675" y="4897261"/>
            <a:ext cx="81783" cy="890129"/>
          </a:xfrm>
          <a:prstGeom prst="rect">
            <a:avLst/>
          </a:prstGeom>
          <a:solidFill>
            <a:srgbClr val="00B0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31564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44097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824174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479267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578433" y="1352550"/>
            <a:ext cx="0" cy="44348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8868" y="1056494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dirty="0" smtClean="0"/>
              <a:t>New regime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8470" y="106874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CEE/UE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09737" y="103004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Bailout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346080" y="779202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Official visits</a:t>
            </a:r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26159" y="106874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dirty="0" smtClean="0"/>
              <a:t>EPA</a:t>
            </a:r>
            <a:endParaRPr kumimoji="1" lang="ja-JP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1731563" y="1352550"/>
            <a:ext cx="2612532" cy="443484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4344096" y="1352550"/>
            <a:ext cx="5480078" cy="443484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9824174" y="1352549"/>
            <a:ext cx="655093" cy="443484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10479266" y="1352548"/>
            <a:ext cx="1099166" cy="4434843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11755672" y="4710696"/>
            <a:ext cx="81786" cy="1865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1483519" y="5852117"/>
            <a:ext cx="467188" cy="2857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523875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pt-PT" altLang="ja-JP" sz="2400" dirty="0" smtClean="0"/>
              <a:t>Portugal-Japan Trade Overview</a:t>
            </a:r>
            <a:endParaRPr kumimoji="1" lang="ja-JP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197190" y="6358469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ja-JP" dirty="0" smtClean="0"/>
              <a:t>€</a:t>
            </a:r>
            <a:r>
              <a:rPr lang="ja-JP" altLang="en-US" dirty="0" smtClean="0"/>
              <a:t>2</a:t>
            </a:r>
            <a:r>
              <a:rPr lang="ja-JP" altLang="en-US" dirty="0"/>
              <a:t>9</a:t>
            </a:r>
            <a:r>
              <a:rPr lang="ja-JP" altLang="en-US" dirty="0" smtClean="0"/>
              <a:t>8</a:t>
            </a:r>
            <a:r>
              <a:rPr lang="pt-PT" altLang="ja-JP" dirty="0" smtClean="0"/>
              <a:t>,</a:t>
            </a:r>
            <a:r>
              <a:rPr lang="ja-JP" altLang="en-US" dirty="0" smtClean="0"/>
              <a:t>5</a:t>
            </a:r>
            <a:r>
              <a:rPr lang="ja-JP" altLang="en-US" dirty="0"/>
              <a:t>9</a:t>
            </a:r>
            <a:r>
              <a:rPr lang="ja-JP" altLang="en-US" dirty="0" smtClean="0"/>
              <a:t>4</a:t>
            </a:r>
            <a:r>
              <a:rPr lang="pt-PT" altLang="ja-JP" dirty="0" smtClean="0"/>
              <a:t>,</a:t>
            </a:r>
            <a:r>
              <a:rPr lang="ja-JP" altLang="en-US" dirty="0" smtClean="0"/>
              <a:t>1</a:t>
            </a:r>
            <a:r>
              <a:rPr lang="ja-JP" altLang="en-US" dirty="0"/>
              <a:t>11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204706"/>
            <a:ext cx="291778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pt-PT" altLang="ja-JP" dirty="0" smtClean="0">
                <a:solidFill>
                  <a:schemeClr val="bg1"/>
                </a:solidFill>
              </a:rPr>
              <a:t>1974-2020 Trade Balance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3875" y="550309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b="1" dirty="0" smtClean="0"/>
              <a:t>Source:</a:t>
            </a:r>
            <a:r>
              <a:rPr kumimoji="1" lang="pt-PT" altLang="ja-JP" sz="1200" dirty="0" smtClean="0"/>
              <a:t> INE (2020)</a:t>
            </a:r>
            <a:endParaRPr kumimoji="1" lang="ja-JP" altLang="en-US" sz="1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783983"/>
              </p:ext>
            </p:extLst>
          </p:nvPr>
        </p:nvGraphicFramePr>
        <p:xfrm>
          <a:off x="85725" y="1068748"/>
          <a:ext cx="12192000" cy="559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14593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699820"/>
            <a:ext cx="12192000" cy="158180"/>
          </a:xfrm>
          <a:prstGeom prst="rect">
            <a:avLst/>
          </a:prstGeom>
          <a:solidFill>
            <a:srgbClr val="DAC2EC"/>
          </a:solidFill>
        </p:spPr>
        <p:txBody>
          <a:bodyPr vert="horz" wrap="none" lIns="91440" tIns="45720" rIns="91440" bIns="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578522"/>
            <a:ext cx="12192000" cy="158180"/>
          </a:xfrm>
          <a:prstGeom prst="rect">
            <a:avLst/>
          </a:prstGeom>
          <a:solidFill>
            <a:srgbClr val="CBA9E5"/>
          </a:solidFill>
        </p:spPr>
        <p:txBody>
          <a:bodyPr vert="horz" wrap="none" lIns="91440" tIns="45720" rIns="91440" bIns="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72809"/>
            <a:ext cx="12192000" cy="223934"/>
          </a:xfrm>
          <a:prstGeom prst="rect">
            <a:avLst/>
          </a:prstGeom>
          <a:solidFill>
            <a:srgbClr val="B381D9"/>
          </a:solidFill>
        </p:spPr>
        <p:txBody>
          <a:bodyPr vert="horz" wrap="none" lIns="91440" tIns="45720" rIns="91440" bIns="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55567"/>
            <a:ext cx="12192000" cy="317241"/>
          </a:xfrm>
          <a:prstGeom prst="rect">
            <a:avLst/>
          </a:prstGeom>
          <a:solidFill>
            <a:srgbClr val="B07BD7"/>
          </a:solidFill>
        </p:spPr>
        <p:txBody>
          <a:bodyPr vert="horz" wrap="none" lIns="91440" tIns="45720" rIns="91440" bIns="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14392"/>
            <a:ext cx="12192000" cy="541175"/>
          </a:xfrm>
          <a:prstGeom prst="rect">
            <a:avLst/>
          </a:prstGeom>
          <a:solidFill>
            <a:srgbClr val="A365D1"/>
          </a:solidFill>
        </p:spPr>
        <p:txBody>
          <a:bodyPr vert="horz" wrap="none" lIns="91440" tIns="45720" rIns="91440" bIns="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590662"/>
            <a:ext cx="12192000" cy="923730"/>
          </a:xfrm>
          <a:prstGeom prst="rect">
            <a:avLst/>
          </a:prstGeom>
          <a:solidFill>
            <a:srgbClr val="934BC9"/>
          </a:solidFill>
        </p:spPr>
        <p:txBody>
          <a:bodyPr vert="horz" wrap="none" lIns="91440" tIns="45720" rIns="91440" bIns="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302598"/>
            <a:ext cx="12192000" cy="1288064"/>
          </a:xfrm>
          <a:prstGeom prst="rect">
            <a:avLst/>
          </a:prstGeom>
          <a:solidFill>
            <a:srgbClr val="8238BA"/>
          </a:solidFill>
        </p:spPr>
        <p:txBody>
          <a:bodyPr vert="horz" wrap="none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rgbClr val="7030A0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5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4906"/>
          </a:xfrm>
          <a:solidFill>
            <a:srgbClr val="7030A0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9714" y="1569509"/>
            <a:ext cx="2773345" cy="693336"/>
          </a:xfrm>
          <a:prstGeom prst="rec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b="1" dirty="0" smtClean="0"/>
              <a:t>SME Exporter to Japan</a:t>
            </a:r>
            <a:endParaRPr kumimoji="1" lang="ja-JP" alt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666996" y="1685064"/>
            <a:ext cx="1738365" cy="4622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Small size</a:t>
            </a:r>
            <a:endParaRPr kumimoji="1" lang="ja-JP" altLang="en-US" dirty="0"/>
          </a:p>
        </p:txBody>
      </p:sp>
      <p:cxnSp>
        <p:nvCxnSpPr>
          <p:cNvPr id="8" name="Straight Connector 7"/>
          <p:cNvCxnSpPr>
            <a:stCxn id="4" idx="3"/>
            <a:endCxn id="3" idx="1"/>
          </p:cNvCxnSpPr>
          <p:nvPr/>
        </p:nvCxnSpPr>
        <p:spPr>
          <a:xfrm>
            <a:off x="4405361" y="1916177"/>
            <a:ext cx="3843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44278" y="1685063"/>
            <a:ext cx="1738365" cy="4622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PT" altLang="ja-JP" dirty="0" smtClean="0"/>
              <a:t>Diverse CAE</a:t>
            </a:r>
            <a:endParaRPr kumimoji="1" lang="ja-JP" alt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222629" y="2437617"/>
            <a:ext cx="1907514" cy="462225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i="1" dirty="0" smtClean="0"/>
              <a:t>Export-oriented</a:t>
            </a:r>
            <a:endParaRPr kumimoji="1" lang="ja-JP" altLang="en-US" i="1" dirty="0"/>
          </a:p>
        </p:txBody>
      </p:sp>
      <p:cxnSp>
        <p:nvCxnSpPr>
          <p:cNvPr id="16" name="Straight Connector 15"/>
          <p:cNvCxnSpPr>
            <a:stCxn id="3" idx="2"/>
            <a:endCxn id="15" idx="0"/>
          </p:cNvCxnSpPr>
          <p:nvPr/>
        </p:nvCxnSpPr>
        <p:spPr>
          <a:xfrm flipH="1">
            <a:off x="6176386" y="2262845"/>
            <a:ext cx="1" cy="1747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61868" y="3038904"/>
            <a:ext cx="3664298" cy="726353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60% regularly </a:t>
            </a:r>
            <a:r>
              <a:rPr lang="pt-PT" altLang="ja-JP" i="1" dirty="0" smtClean="0"/>
              <a:t>export to Japan</a:t>
            </a:r>
            <a:endParaRPr kumimoji="1" lang="ja-JP" altLang="en-US" i="1" dirty="0"/>
          </a:p>
        </p:txBody>
      </p:sp>
      <p:sp>
        <p:nvSpPr>
          <p:cNvPr id="28" name="Rounded Rectangle 27"/>
          <p:cNvSpPr/>
          <p:nvPr/>
        </p:nvSpPr>
        <p:spPr>
          <a:xfrm>
            <a:off x="134806" y="4221910"/>
            <a:ext cx="1907514" cy="72635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Average 6.8</a:t>
            </a:r>
            <a:endParaRPr kumimoji="1" lang="ja-JP" alt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550605" y="4216785"/>
            <a:ext cx="2140297" cy="72635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EPA: </a:t>
            </a:r>
          </a:p>
          <a:p>
            <a:pPr algn="ctr"/>
            <a:r>
              <a:rPr lang="pt-PT" altLang="ja-JP" dirty="0" smtClean="0"/>
              <a:t>~43% not aware</a:t>
            </a:r>
            <a:endParaRPr kumimoji="1" lang="ja-JP" alt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34806" y="5269520"/>
            <a:ext cx="1907514" cy="72635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Lack of HR</a:t>
            </a:r>
            <a:endParaRPr kumimoji="1" lang="ja-JP" altLang="en-US" dirty="0"/>
          </a:p>
        </p:txBody>
      </p:sp>
      <p:cxnSp>
        <p:nvCxnSpPr>
          <p:cNvPr id="39" name="Straight Connector 38"/>
          <p:cNvCxnSpPr>
            <a:stCxn id="28" idx="2"/>
            <a:endCxn id="37" idx="0"/>
          </p:cNvCxnSpPr>
          <p:nvPr/>
        </p:nvCxnSpPr>
        <p:spPr>
          <a:xfrm>
            <a:off x="1088563" y="4948263"/>
            <a:ext cx="0" cy="32125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1"/>
            <a:endCxn id="24" idx="0"/>
          </p:cNvCxnSpPr>
          <p:nvPr/>
        </p:nvCxnSpPr>
        <p:spPr>
          <a:xfrm rot="10800000" flipV="1">
            <a:off x="2394017" y="2668730"/>
            <a:ext cx="2828612" cy="37017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4" idx="2"/>
            <a:endCxn id="28" idx="0"/>
          </p:cNvCxnSpPr>
          <p:nvPr/>
        </p:nvCxnSpPr>
        <p:spPr>
          <a:xfrm rot="5400000">
            <a:off x="1512964" y="3340856"/>
            <a:ext cx="456653" cy="1305454"/>
          </a:xfrm>
          <a:prstGeom prst="bentConnector3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4" idx="2"/>
            <a:endCxn id="33" idx="0"/>
          </p:cNvCxnSpPr>
          <p:nvPr/>
        </p:nvCxnSpPr>
        <p:spPr>
          <a:xfrm rot="16200000" flipH="1">
            <a:off x="2781621" y="3377652"/>
            <a:ext cx="451528" cy="1226737"/>
          </a:xfrm>
          <a:prstGeom prst="bentConnector3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550605" y="5269520"/>
            <a:ext cx="2140297" cy="72635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dirty="0" smtClean="0"/>
              <a:t>Demanding</a:t>
            </a:r>
            <a:endParaRPr kumimoji="1" lang="ja-JP" altLang="en-US" dirty="0"/>
          </a:p>
        </p:txBody>
      </p:sp>
      <p:cxnSp>
        <p:nvCxnSpPr>
          <p:cNvPr id="64" name="Straight Connector 63"/>
          <p:cNvCxnSpPr>
            <a:stCxn id="33" idx="2"/>
            <a:endCxn id="63" idx="0"/>
          </p:cNvCxnSpPr>
          <p:nvPr/>
        </p:nvCxnSpPr>
        <p:spPr>
          <a:xfrm>
            <a:off x="3620754" y="4943138"/>
            <a:ext cx="0" cy="32638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5138044" y="3086991"/>
            <a:ext cx="3664298" cy="726353"/>
          </a:xfrm>
          <a:prstGeom prst="roundRect">
            <a:avLst/>
          </a:prstGeom>
          <a:solidFill>
            <a:srgbClr val="2E75B6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i="1" dirty="0" smtClean="0"/>
              <a:t>Export barriers</a:t>
            </a:r>
            <a:r>
              <a:rPr lang="pt-PT" altLang="ja-JP" dirty="0" smtClean="0"/>
              <a:t> are perceived as moderately important</a:t>
            </a:r>
            <a:endParaRPr kumimoji="1" lang="ja-JP" altLang="en-US" dirty="0"/>
          </a:p>
        </p:txBody>
      </p:sp>
      <p:cxnSp>
        <p:nvCxnSpPr>
          <p:cNvPr id="73" name="Elbow Connector 72"/>
          <p:cNvCxnSpPr>
            <a:stCxn id="63" idx="3"/>
            <a:endCxn id="71" idx="1"/>
          </p:cNvCxnSpPr>
          <p:nvPr/>
        </p:nvCxnSpPr>
        <p:spPr>
          <a:xfrm flipV="1">
            <a:off x="4690902" y="3450168"/>
            <a:ext cx="447142" cy="2182529"/>
          </a:xfrm>
          <a:prstGeom prst="bentConnector3">
            <a:avLst>
              <a:gd name="adj1" fmla="val 50000"/>
            </a:avLst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1" idx="2"/>
            <a:endCxn id="88" idx="0"/>
          </p:cNvCxnSpPr>
          <p:nvPr/>
        </p:nvCxnSpPr>
        <p:spPr>
          <a:xfrm>
            <a:off x="6970193" y="3813344"/>
            <a:ext cx="0" cy="120290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5138044" y="3933634"/>
            <a:ext cx="3664298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High:</a:t>
            </a:r>
            <a:r>
              <a:rPr lang="pt-PT" altLang="ja-JP" dirty="0" smtClean="0"/>
              <a:t> 1 barrier (no. 2)</a:t>
            </a:r>
            <a:endParaRPr kumimoji="1" lang="ja-JP" alt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5138042" y="4414224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Moderately high:</a:t>
            </a:r>
            <a:r>
              <a:rPr lang="pt-PT" altLang="ja-JP" dirty="0" smtClean="0"/>
              <a:t> 10 barriers</a:t>
            </a:r>
            <a:endParaRPr kumimoji="1" lang="ja-JP" alt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5138042" y="4895222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Moderate:</a:t>
            </a:r>
            <a:r>
              <a:rPr lang="pt-PT" altLang="ja-JP" dirty="0" smtClean="0"/>
              <a:t> 11 barriers</a:t>
            </a:r>
            <a:endParaRPr kumimoji="1" lang="ja-JP" alt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5138042" y="5374619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Moderately low: </a:t>
            </a:r>
            <a:r>
              <a:rPr lang="pt-PT" altLang="ja-JP" dirty="0" smtClean="0"/>
              <a:t>4 barriers</a:t>
            </a:r>
            <a:endParaRPr kumimoji="1" lang="ja-JP" altLang="en-US" dirty="0"/>
          </a:p>
        </p:txBody>
      </p:sp>
      <p:cxnSp>
        <p:nvCxnSpPr>
          <p:cNvPr id="93" name="Straight Connector 92"/>
          <p:cNvCxnSpPr>
            <a:stCxn id="88" idx="2"/>
            <a:endCxn id="89" idx="0"/>
          </p:cNvCxnSpPr>
          <p:nvPr/>
        </p:nvCxnSpPr>
        <p:spPr>
          <a:xfrm flipH="1">
            <a:off x="6970192" y="4307932"/>
            <a:ext cx="1" cy="106292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9" idx="2"/>
            <a:endCxn id="90" idx="0"/>
          </p:cNvCxnSpPr>
          <p:nvPr/>
        </p:nvCxnSpPr>
        <p:spPr>
          <a:xfrm>
            <a:off x="6970192" y="4788522"/>
            <a:ext cx="0" cy="106700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91" idx="0"/>
          </p:cNvCxnSpPr>
          <p:nvPr/>
        </p:nvCxnSpPr>
        <p:spPr>
          <a:xfrm>
            <a:off x="6970191" y="5106329"/>
            <a:ext cx="1" cy="268290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1" idx="2"/>
            <a:endCxn id="97" idx="0"/>
          </p:cNvCxnSpPr>
          <p:nvPr/>
        </p:nvCxnSpPr>
        <p:spPr>
          <a:xfrm>
            <a:off x="6970192" y="5748917"/>
            <a:ext cx="0" cy="105099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5138042" y="5854016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Low:</a:t>
            </a:r>
            <a:r>
              <a:rPr lang="pt-PT" altLang="ja-JP" dirty="0" smtClean="0"/>
              <a:t> 1 barrier (no. 6) </a:t>
            </a:r>
            <a:endParaRPr kumimoji="1" lang="ja-JP" altLang="en-US" dirty="0"/>
          </a:p>
        </p:txBody>
      </p:sp>
      <p:cxnSp>
        <p:nvCxnSpPr>
          <p:cNvPr id="98" name="Straight Connector 97"/>
          <p:cNvCxnSpPr>
            <a:stCxn id="97" idx="2"/>
            <a:endCxn id="99" idx="0"/>
          </p:cNvCxnSpPr>
          <p:nvPr/>
        </p:nvCxnSpPr>
        <p:spPr>
          <a:xfrm>
            <a:off x="6970192" y="6228314"/>
            <a:ext cx="0" cy="101876"/>
          </a:xfrm>
          <a:prstGeom prst="line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5138042" y="6330190"/>
            <a:ext cx="3664299" cy="374298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b="1" dirty="0" smtClean="0"/>
              <a:t>Very low:</a:t>
            </a:r>
            <a:r>
              <a:rPr lang="pt-PT" altLang="ja-JP" dirty="0" smtClean="0"/>
              <a:t> 1 barrier (no. 20) </a:t>
            </a:r>
            <a:endParaRPr kumimoji="1" lang="ja-JP" alt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5038394" y="4360780"/>
            <a:ext cx="3863594" cy="144038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Rounded Rectangle 129"/>
          <p:cNvSpPr/>
          <p:nvPr/>
        </p:nvSpPr>
        <p:spPr>
          <a:xfrm>
            <a:off x="9073654" y="1609741"/>
            <a:ext cx="2903959" cy="72635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ja-JP" i="1" dirty="0" smtClean="0"/>
              <a:t>New categorization</a:t>
            </a:r>
            <a:endParaRPr kumimoji="1" lang="ja-JP" altLang="en-US" dirty="0"/>
          </a:p>
        </p:txBody>
      </p:sp>
      <p:cxnSp>
        <p:nvCxnSpPr>
          <p:cNvPr id="132" name="Elbow Connector 131"/>
          <p:cNvCxnSpPr>
            <a:stCxn id="71" idx="3"/>
            <a:endCxn id="130" idx="1"/>
          </p:cNvCxnSpPr>
          <p:nvPr/>
        </p:nvCxnSpPr>
        <p:spPr>
          <a:xfrm flipV="1">
            <a:off x="8802342" y="1972918"/>
            <a:ext cx="271312" cy="1477250"/>
          </a:xfrm>
          <a:prstGeom prst="bentConnector3">
            <a:avLst/>
          </a:prstGeom>
          <a:ln w="381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ounded Rectangle 134"/>
          <p:cNvSpPr/>
          <p:nvPr/>
        </p:nvSpPr>
        <p:spPr>
          <a:xfrm>
            <a:off x="9073654" y="2527247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1 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moder. high </a:t>
            </a:r>
          </a:p>
          <a:p>
            <a:r>
              <a:rPr lang="pt-PT" altLang="ja-JP" sz="1600" dirty="0" smtClean="0"/>
              <a:t>Information &amp; Opportunities</a:t>
            </a:r>
            <a:r>
              <a:rPr lang="pt-PT" altLang="ja-JP" dirty="0" smtClean="0"/>
              <a:t> </a:t>
            </a:r>
            <a:endParaRPr kumimoji="1" lang="ja-JP" altLang="en-US" dirty="0"/>
          </a:p>
        </p:txBody>
      </p:sp>
      <p:sp>
        <p:nvSpPr>
          <p:cNvPr id="146" name="Rounded Rectangle 145"/>
          <p:cNvSpPr/>
          <p:nvPr/>
        </p:nvSpPr>
        <p:spPr>
          <a:xfrm>
            <a:off x="9073654" y="3142978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2 </a:t>
            </a:r>
            <a:r>
              <a:rPr lang="pt-PT" altLang="ja-JP" sz="1600" i="1" dirty="0" smtClean="0">
                <a:solidFill>
                  <a:schemeClr val="accent6">
                    <a:lumMod val="75000"/>
                  </a:schemeClr>
                </a:solidFill>
              </a:rPr>
              <a:t>moderately</a:t>
            </a:r>
            <a:r>
              <a:rPr lang="pt-PT" altLang="ja-JP" sz="1600" i="1" dirty="0" smtClean="0"/>
              <a:t> </a:t>
            </a:r>
          </a:p>
          <a:p>
            <a:r>
              <a:rPr lang="pt-PT" altLang="ja-JP" sz="1600" dirty="0" smtClean="0"/>
              <a:t>Product Development</a:t>
            </a:r>
            <a:endParaRPr kumimoji="1" lang="ja-JP" alt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9073654" y="3757949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3 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moder. </a:t>
            </a:r>
            <a:r>
              <a:rPr lang="pt-PT" altLang="ja-JP" sz="1600" i="1" dirty="0">
                <a:solidFill>
                  <a:srgbClr val="FF0000"/>
                </a:solidFill>
              </a:rPr>
              <a:t>high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PT" altLang="ja-JP" sz="1600" dirty="0" smtClean="0"/>
              <a:t>Japanese business practice</a:t>
            </a:r>
            <a:endParaRPr kumimoji="1" lang="ja-JP" altLang="en-US" dirty="0"/>
          </a:p>
        </p:txBody>
      </p:sp>
      <p:sp>
        <p:nvSpPr>
          <p:cNvPr id="148" name="Rounded Rectangle 147"/>
          <p:cNvSpPr/>
          <p:nvPr/>
        </p:nvSpPr>
        <p:spPr>
          <a:xfrm>
            <a:off x="9073654" y="4370535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4 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moder. </a:t>
            </a:r>
            <a:r>
              <a:rPr lang="pt-PT" altLang="ja-JP" sz="1600" i="1" dirty="0">
                <a:solidFill>
                  <a:srgbClr val="FF0000"/>
                </a:solidFill>
              </a:rPr>
              <a:t>high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PT" altLang="ja-JP" sz="1600" dirty="0" smtClean="0"/>
              <a:t>Distribution</a:t>
            </a:r>
            <a:endParaRPr kumimoji="1" lang="ja-JP" altLang="en-US" dirty="0"/>
          </a:p>
        </p:txBody>
      </p:sp>
      <p:sp>
        <p:nvSpPr>
          <p:cNvPr id="149" name="Rounded Rectangle 148"/>
          <p:cNvSpPr/>
          <p:nvPr/>
        </p:nvSpPr>
        <p:spPr>
          <a:xfrm>
            <a:off x="9073654" y="5014750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5 </a:t>
            </a:r>
            <a:r>
              <a:rPr lang="pt-PT" altLang="ja-JP" sz="1600" i="1" dirty="0" smtClean="0">
                <a:solidFill>
                  <a:srgbClr val="FF0000"/>
                </a:solidFill>
              </a:rPr>
              <a:t>moder. </a:t>
            </a:r>
            <a:r>
              <a:rPr lang="pt-PT" altLang="ja-JP" sz="1600" i="1" dirty="0">
                <a:solidFill>
                  <a:srgbClr val="FF0000"/>
                </a:solidFill>
              </a:rPr>
              <a:t>high</a:t>
            </a:r>
            <a:r>
              <a:rPr lang="pt-PT" altLang="ja-JP" sz="1600" i="1" dirty="0" smtClean="0"/>
              <a:t> </a:t>
            </a:r>
          </a:p>
          <a:p>
            <a:r>
              <a:rPr lang="pt-PT" altLang="ja-JP" sz="1600" dirty="0" smtClean="0"/>
              <a:t>Distance</a:t>
            </a:r>
            <a:endParaRPr kumimoji="1" lang="ja-JP" altLang="en-US" dirty="0"/>
          </a:p>
        </p:txBody>
      </p:sp>
      <p:sp>
        <p:nvSpPr>
          <p:cNvPr id="150" name="Rounded Rectangle 149"/>
          <p:cNvSpPr/>
          <p:nvPr/>
        </p:nvSpPr>
        <p:spPr>
          <a:xfrm>
            <a:off x="9073654" y="5654792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6</a:t>
            </a:r>
            <a:r>
              <a:rPr lang="pt-PT" altLang="ja-JP" sz="1600" dirty="0" smtClean="0"/>
              <a:t> </a:t>
            </a:r>
            <a:r>
              <a:rPr lang="pt-PT" altLang="ja-JP" sz="1600" i="1" dirty="0">
                <a:solidFill>
                  <a:schemeClr val="accent6">
                    <a:lumMod val="75000"/>
                  </a:schemeClr>
                </a:solidFill>
              </a:rPr>
              <a:t>moderately</a:t>
            </a:r>
            <a:endParaRPr lang="pt-PT" altLang="ja-JP" sz="1600" dirty="0" smtClean="0"/>
          </a:p>
          <a:p>
            <a:r>
              <a:rPr lang="pt-PT" altLang="ja-JP" sz="1600" dirty="0" smtClean="0"/>
              <a:t>Human resources</a:t>
            </a:r>
            <a:endParaRPr kumimoji="1" lang="ja-JP" altLang="en-US" dirty="0"/>
          </a:p>
        </p:txBody>
      </p:sp>
      <p:sp>
        <p:nvSpPr>
          <p:cNvPr id="152" name="Rounded Rectangle 151"/>
          <p:cNvSpPr/>
          <p:nvPr/>
        </p:nvSpPr>
        <p:spPr>
          <a:xfrm>
            <a:off x="9073654" y="6269262"/>
            <a:ext cx="2903959" cy="5184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altLang="ja-JP" sz="1600" b="1" dirty="0" smtClean="0"/>
              <a:t>Dimension 7 </a:t>
            </a:r>
            <a:r>
              <a:rPr lang="pt-PT" altLang="ja-JP" sz="1600" i="1" dirty="0" smtClean="0">
                <a:solidFill>
                  <a:srgbClr val="00B050"/>
                </a:solidFill>
              </a:rPr>
              <a:t>low</a:t>
            </a:r>
            <a:r>
              <a:rPr lang="pt-PT" altLang="ja-JP" sz="1600" dirty="0" smtClean="0"/>
              <a:t> </a:t>
            </a:r>
          </a:p>
          <a:p>
            <a:r>
              <a:rPr lang="pt-PT" altLang="ja-JP" sz="1600" dirty="0" smtClean="0"/>
              <a:t>Firm’s capacity</a:t>
            </a:r>
            <a:r>
              <a:rPr lang="pt-PT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157" name="Straight Connector 156"/>
          <p:cNvCxnSpPr>
            <a:stCxn id="10" idx="3"/>
            <a:endCxn id="4" idx="1"/>
          </p:cNvCxnSpPr>
          <p:nvPr/>
        </p:nvCxnSpPr>
        <p:spPr>
          <a:xfrm>
            <a:off x="2282643" y="1916176"/>
            <a:ext cx="384353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30" idx="2"/>
            <a:endCxn id="135" idx="0"/>
          </p:cNvCxnSpPr>
          <p:nvPr/>
        </p:nvCxnSpPr>
        <p:spPr>
          <a:xfrm>
            <a:off x="10525634" y="2336094"/>
            <a:ext cx="0" cy="1911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35" idx="2"/>
            <a:endCxn id="146" idx="0"/>
          </p:cNvCxnSpPr>
          <p:nvPr/>
        </p:nvCxnSpPr>
        <p:spPr>
          <a:xfrm>
            <a:off x="10525634" y="3045649"/>
            <a:ext cx="0" cy="973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46" idx="2"/>
            <a:endCxn id="147" idx="0"/>
          </p:cNvCxnSpPr>
          <p:nvPr/>
        </p:nvCxnSpPr>
        <p:spPr>
          <a:xfrm>
            <a:off x="10525634" y="3661380"/>
            <a:ext cx="0" cy="965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147" idx="2"/>
            <a:endCxn id="148" idx="0"/>
          </p:cNvCxnSpPr>
          <p:nvPr/>
        </p:nvCxnSpPr>
        <p:spPr>
          <a:xfrm>
            <a:off x="10525634" y="4276351"/>
            <a:ext cx="0" cy="9418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48" idx="2"/>
            <a:endCxn id="149" idx="0"/>
          </p:cNvCxnSpPr>
          <p:nvPr/>
        </p:nvCxnSpPr>
        <p:spPr>
          <a:xfrm>
            <a:off x="10525634" y="4888937"/>
            <a:ext cx="0" cy="1258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49" idx="2"/>
            <a:endCxn id="150" idx="0"/>
          </p:cNvCxnSpPr>
          <p:nvPr/>
        </p:nvCxnSpPr>
        <p:spPr>
          <a:xfrm>
            <a:off x="10525634" y="5533152"/>
            <a:ext cx="0" cy="1216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50" idx="2"/>
            <a:endCxn id="152" idx="0"/>
          </p:cNvCxnSpPr>
          <p:nvPr/>
        </p:nvCxnSpPr>
        <p:spPr>
          <a:xfrm>
            <a:off x="10525634" y="6173194"/>
            <a:ext cx="0" cy="9606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700"/>
                            </p:stCondLst>
                            <p:childTnLst>
                              <p:par>
                                <p:cTn id="1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5" grpId="0" animBg="1"/>
      <p:bldP spid="24" grpId="0" animBg="1"/>
      <p:bldP spid="28" grpId="0" animBg="1"/>
      <p:bldP spid="33" grpId="0" animBg="1"/>
      <p:bldP spid="37" grpId="0" animBg="1"/>
      <p:bldP spid="63" grpId="0" animBg="1"/>
      <p:bldP spid="71" grpId="0" animBg="1"/>
      <p:bldP spid="88" grpId="0" animBg="1"/>
      <p:bldP spid="89" grpId="0" animBg="1"/>
      <p:bldP spid="90" grpId="0" animBg="1"/>
      <p:bldP spid="91" grpId="0" animBg="1"/>
      <p:bldP spid="97" grpId="0" animBg="1"/>
      <p:bldP spid="99" grpId="0" animBg="1"/>
      <p:bldP spid="127" grpId="0" animBg="1"/>
      <p:bldP spid="130" grpId="0" animBg="1"/>
      <p:bldP spid="13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4906"/>
          </a:xfrm>
          <a:solidFill>
            <a:srgbClr val="7030A0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666750" y="2117148"/>
            <a:ext cx="11391900" cy="44369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PT" altLang="ja-JP" b="1" dirty="0" smtClean="0"/>
              <a:t>Opportunity:</a:t>
            </a:r>
            <a:r>
              <a:rPr lang="pt-PT" altLang="ja-JP" dirty="0" smtClean="0"/>
              <a:t> firms shouldn’t miss out on the EPA</a:t>
            </a:r>
            <a:endParaRPr kumimoji="1" lang="pt-PT" altLang="ja-JP" dirty="0" smtClean="0"/>
          </a:p>
          <a:p>
            <a:pPr>
              <a:lnSpc>
                <a:spcPct val="120000"/>
              </a:lnSpc>
            </a:pPr>
            <a:r>
              <a:rPr lang="pt-PT" altLang="ja-JP" b="1" dirty="0" smtClean="0"/>
              <a:t>Commitment:</a:t>
            </a:r>
            <a:r>
              <a:rPr lang="pt-PT" altLang="ja-JP" dirty="0" smtClean="0"/>
              <a:t> firms should aim for mature and stable markets</a:t>
            </a:r>
          </a:p>
          <a:p>
            <a:pPr>
              <a:lnSpc>
                <a:spcPct val="120000"/>
              </a:lnSpc>
            </a:pPr>
            <a:r>
              <a:rPr kumimoji="1" lang="pt-PT" altLang="ja-JP" b="1" dirty="0" smtClean="0"/>
              <a:t>Learning curve:</a:t>
            </a:r>
            <a:r>
              <a:rPr kumimoji="1" lang="pt-PT" altLang="ja-JP" dirty="0" smtClean="0"/>
              <a:t> cooperation with external agents may help</a:t>
            </a:r>
          </a:p>
          <a:p>
            <a:pPr>
              <a:lnSpc>
                <a:spcPct val="120000"/>
              </a:lnSpc>
            </a:pPr>
            <a:r>
              <a:rPr lang="pt-PT" altLang="ja-JP" b="1" dirty="0" smtClean="0"/>
              <a:t>Offer: </a:t>
            </a:r>
            <a:r>
              <a:rPr lang="pt-PT" altLang="ja-JP" dirty="0" smtClean="0"/>
              <a:t>betting on niche markets may bring more return</a:t>
            </a:r>
            <a:endParaRPr lang="pt-PT" altLang="ja-JP" b="1" dirty="0" smtClean="0"/>
          </a:p>
          <a:p>
            <a:pPr>
              <a:lnSpc>
                <a:spcPct val="120000"/>
              </a:lnSpc>
            </a:pPr>
            <a:r>
              <a:rPr lang="pt-PT" altLang="ja-JP" b="1" dirty="0" smtClean="0"/>
              <a:t>Distance:</a:t>
            </a:r>
            <a:r>
              <a:rPr lang="pt-PT" altLang="ja-JP" dirty="0" smtClean="0"/>
              <a:t> unnavoidable</a:t>
            </a:r>
          </a:p>
          <a:p>
            <a:pPr>
              <a:lnSpc>
                <a:spcPct val="120000"/>
              </a:lnSpc>
            </a:pPr>
            <a:r>
              <a:rPr lang="pt-PT" altLang="ja-JP" b="1" dirty="0" smtClean="0"/>
              <a:t>Capacity:</a:t>
            </a:r>
            <a:r>
              <a:rPr lang="pt-PT" altLang="ja-JP" dirty="0" smtClean="0"/>
              <a:t> firms shouldn’t dismiss “invisible barriers”</a:t>
            </a:r>
          </a:p>
          <a:p>
            <a:pPr>
              <a:lnSpc>
                <a:spcPct val="120000"/>
              </a:lnSpc>
            </a:pPr>
            <a:endParaRPr kumimoji="1" lang="pt-PT" altLang="ja-JP" dirty="0" smtClean="0"/>
          </a:p>
          <a:p>
            <a:pPr>
              <a:lnSpc>
                <a:spcPct val="120000"/>
              </a:lnSpc>
            </a:pPr>
            <a:endParaRPr kumimoji="1" lang="pt-PT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19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776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pt-PT" altLang="ja-JP" dirty="0" smtClean="0"/>
              <a:t>Thank you.</a:t>
            </a:r>
            <a:br>
              <a:rPr kumimoji="1" lang="pt-PT" altLang="ja-JP" dirty="0" smtClean="0"/>
            </a:br>
            <a:r>
              <a:rPr lang="pt-PT" altLang="ja-JP" b="1" dirty="0" smtClean="0"/>
              <a:t>Obrigado.</a:t>
            </a:r>
            <a:r>
              <a:rPr lang="pt-PT" altLang="ja-JP" dirty="0" smtClean="0"/>
              <a:t/>
            </a:r>
            <a:br>
              <a:rPr lang="pt-PT" altLang="ja-JP" dirty="0" smtClean="0"/>
            </a:br>
            <a:r>
              <a:rPr lang="ja-JP" altLang="en-US" dirty="0"/>
              <a:t>ありがとうございます。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3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0073"/>
            <a:ext cx="10515600" cy="443691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pt-PT" altLang="ja-JP" sz="3300" dirty="0" smtClean="0"/>
              <a:t>On page 17, where it reads “followed by 20 studies”, it should read </a:t>
            </a:r>
            <a:r>
              <a:rPr kumimoji="1" lang="pt-PT" altLang="ja-JP" sz="3300" b="1" dirty="0" smtClean="0"/>
              <a:t>“followed by 16 studies”</a:t>
            </a:r>
            <a:r>
              <a:rPr kumimoji="1" lang="pt-PT" altLang="ja-JP" sz="33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pt-PT" altLang="ja-JP" sz="3300" dirty="0" smtClean="0"/>
              <a:t>On page 39, where it reads “[...] </a:t>
            </a:r>
            <a:r>
              <a:rPr lang="en-US" altLang="ja-JP" sz="3300" dirty="0" smtClean="0"/>
              <a:t>an </a:t>
            </a:r>
            <a:r>
              <a:rPr lang="en-US" altLang="ja-JP" sz="3300" dirty="0"/>
              <a:t>explanation for </a:t>
            </a:r>
            <a:r>
              <a:rPr lang="en-US" altLang="ja-JP" sz="3300" dirty="0" smtClean="0"/>
              <a:t>each individual </a:t>
            </a:r>
            <a:r>
              <a:rPr lang="en-US" altLang="ja-JP" sz="3300" dirty="0"/>
              <a:t>barrier is given in Annex </a:t>
            </a:r>
            <a:r>
              <a:rPr lang="en-US" altLang="ja-JP" sz="3300" dirty="0" smtClean="0"/>
              <a:t>F”, it should read </a:t>
            </a:r>
            <a:r>
              <a:rPr lang="en-US" altLang="ja-JP" sz="3300" b="1" dirty="0" smtClean="0"/>
              <a:t>“the importance levels for each barrier is given in Annex F”</a:t>
            </a:r>
            <a:r>
              <a:rPr lang="en-US" altLang="ja-JP" sz="3300" dirty="0" smtClean="0"/>
              <a:t>;</a:t>
            </a:r>
            <a:endParaRPr kumimoji="1" lang="pt-PT" altLang="ja-JP" sz="3300" dirty="0" smtClean="0"/>
          </a:p>
          <a:p>
            <a:pPr>
              <a:lnSpc>
                <a:spcPct val="120000"/>
              </a:lnSpc>
            </a:pPr>
            <a:r>
              <a:rPr kumimoji="1" lang="pt-PT" altLang="ja-JP" sz="3300" dirty="0" smtClean="0"/>
              <a:t>On page 45, table 18, regarding Dimension 3, should include barrier no. 26</a:t>
            </a:r>
            <a:r>
              <a:rPr lang="pt-PT" altLang="ja-JP" sz="33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pt-PT" altLang="ja-JP" sz="3300" dirty="0" smtClean="0"/>
              <a:t>On page 47, where it reads “[...] </a:t>
            </a:r>
            <a:r>
              <a:rPr lang="en-US" altLang="ja-JP" sz="3300" dirty="0" smtClean="0"/>
              <a:t>barrier </a:t>
            </a:r>
            <a:r>
              <a:rPr lang="en-US" altLang="ja-JP" sz="3300" dirty="0"/>
              <a:t>5 is perceived as the least important </a:t>
            </a:r>
            <a:r>
              <a:rPr lang="en-US" altLang="ja-JP" sz="3300" dirty="0" smtClean="0"/>
              <a:t>barrier</a:t>
            </a:r>
            <a:r>
              <a:rPr lang="pt-PT" altLang="ja-JP" sz="3300" dirty="0" smtClean="0"/>
              <a:t>”, it should read </a:t>
            </a:r>
            <a:r>
              <a:rPr lang="pt-PT" altLang="ja-JP" sz="3300" b="1" dirty="0" smtClean="0"/>
              <a:t>“[...] one of the least important barriers.”</a:t>
            </a:r>
          </a:p>
          <a:p>
            <a:pPr>
              <a:lnSpc>
                <a:spcPct val="120000"/>
              </a:lnSpc>
            </a:pPr>
            <a:r>
              <a:rPr kumimoji="1" lang="pt-PT" altLang="ja-JP" sz="3300" dirty="0" smtClean="0"/>
              <a:t>On page 52, where it reads “</a:t>
            </a:r>
            <a:r>
              <a:rPr lang="en-US" altLang="ja-JP" sz="3300" dirty="0" smtClean="0"/>
              <a:t>[...] all </a:t>
            </a:r>
            <a:r>
              <a:rPr lang="en-US" altLang="ja-JP" sz="3300" dirty="0"/>
              <a:t>barriers on dimension </a:t>
            </a:r>
            <a:r>
              <a:rPr lang="en-US" altLang="ja-JP" sz="3300" dirty="0" smtClean="0"/>
              <a:t>1, except </a:t>
            </a:r>
            <a:r>
              <a:rPr lang="en-US" altLang="ja-JP" sz="3300" dirty="0"/>
              <a:t>14, are moderately important and one is high (barrier 2);</a:t>
            </a:r>
            <a:r>
              <a:rPr kumimoji="1" lang="pt-PT" altLang="ja-JP" sz="3300" dirty="0" smtClean="0"/>
              <a:t>”, it should read </a:t>
            </a:r>
            <a:r>
              <a:rPr kumimoji="1" lang="pt-PT" altLang="ja-JP" sz="3300" b="1" dirty="0" smtClean="0"/>
              <a:t>“[...] are moderately high in importance and one is high [...].”</a:t>
            </a:r>
          </a:p>
          <a:p>
            <a:pPr>
              <a:lnSpc>
                <a:spcPct val="120000"/>
              </a:lnSpc>
            </a:pPr>
            <a:r>
              <a:rPr lang="pt-PT" altLang="ja-JP" sz="3300" dirty="0" smtClean="0"/>
              <a:t>On page 52, where it reads “</a:t>
            </a:r>
            <a:r>
              <a:rPr lang="en-US" altLang="ja-JP" sz="3300" dirty="0"/>
              <a:t>all barriers on dimension </a:t>
            </a:r>
            <a:r>
              <a:rPr lang="en-US" altLang="ja-JP" sz="3300" dirty="0" smtClean="0"/>
              <a:t>3 are </a:t>
            </a:r>
            <a:r>
              <a:rPr lang="en-US" altLang="ja-JP" sz="3300" dirty="0"/>
              <a:t>moderately important </a:t>
            </a:r>
            <a:r>
              <a:rPr lang="en-US" altLang="ja-JP" sz="3300" dirty="0" smtClean="0"/>
              <a:t>[...]”, it should read </a:t>
            </a:r>
            <a:r>
              <a:rPr lang="en-US" altLang="ja-JP" sz="3300" b="1" dirty="0" smtClean="0"/>
              <a:t>“all barriers on dimension 3 are moderately high in importance and one is moderate (barrier 26)”</a:t>
            </a:r>
            <a:r>
              <a:rPr lang="en-US" altLang="ja-JP" sz="3300" dirty="0" smtClean="0"/>
              <a:t>;</a:t>
            </a:r>
          </a:p>
          <a:p>
            <a:pPr>
              <a:lnSpc>
                <a:spcPct val="120000"/>
              </a:lnSpc>
            </a:pPr>
            <a:r>
              <a:rPr kumimoji="1" lang="pt-PT" altLang="ja-JP" sz="3300" dirty="0" smtClean="0"/>
              <a:t>On page 52, where it reads “</a:t>
            </a:r>
            <a:r>
              <a:rPr lang="en-US" altLang="ja-JP" sz="3300" dirty="0"/>
              <a:t>and 3 barriers (15, 16, and 28) on dimension </a:t>
            </a:r>
            <a:r>
              <a:rPr lang="en-US" altLang="ja-JP" sz="3300" dirty="0" smtClean="0"/>
              <a:t>5 are </a:t>
            </a:r>
            <a:r>
              <a:rPr lang="en-US" altLang="ja-JP" sz="3300" dirty="0"/>
              <a:t>moderately </a:t>
            </a:r>
            <a:r>
              <a:rPr lang="en-US" altLang="ja-JP" sz="3300" dirty="0" smtClean="0"/>
              <a:t>important” it should read </a:t>
            </a:r>
            <a:r>
              <a:rPr lang="en-US" altLang="ja-JP" sz="3300" b="1" dirty="0" smtClean="0"/>
              <a:t>“[...] are moderately high in importance.”</a:t>
            </a:r>
            <a:endParaRPr kumimoji="1" lang="pt-PT" altLang="ja-JP" sz="3300" b="1" dirty="0" smtClean="0"/>
          </a:p>
          <a:p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462645"/>
          </a:xfrm>
          <a:solidFill>
            <a:srgbClr val="FF0000"/>
          </a:solidFill>
        </p:spPr>
        <p:txBody>
          <a:bodyPr wrap="none" bIns="0">
            <a:normAutofit fontScale="90000"/>
          </a:bodyPr>
          <a:lstStyle/>
          <a:p>
            <a:pPr algn="ctr"/>
            <a:endParaRPr lang="en-US" sz="19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18" y="1309255"/>
            <a:ext cx="6481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ja-JP" sz="9600" b="1" dirty="0">
                <a:solidFill>
                  <a:schemeClr val="bg1">
                    <a:lumMod val="85000"/>
                  </a:schemeClr>
                </a:solidFill>
              </a:rPr>
              <a:t>ERRATUM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60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4" y="138325"/>
            <a:ext cx="5325218" cy="379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7" y="3891698"/>
            <a:ext cx="5249008" cy="1247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87" y="5306823"/>
            <a:ext cx="5296639" cy="1352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568" y="558342"/>
            <a:ext cx="5239481" cy="1486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542" y="2209838"/>
            <a:ext cx="5439534" cy="1514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068" y="3929804"/>
            <a:ext cx="5258534" cy="1171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1068" y="5306823"/>
            <a:ext cx="5430008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chemeClr val="tx1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en-US" sz="6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7531" y="3470987"/>
            <a:ext cx="10769082" cy="3498979"/>
          </a:xfrm>
        </p:spPr>
        <p:txBody>
          <a:bodyPr>
            <a:normAutofit/>
          </a:bodyPr>
          <a:lstStyle/>
          <a:p>
            <a:r>
              <a:rPr lang="en-US" altLang="ja-JP" dirty="0"/>
              <a:t>The need to diversify to different </a:t>
            </a:r>
            <a:r>
              <a:rPr lang="en-US" altLang="ja-JP" dirty="0" smtClean="0"/>
              <a:t>markets</a:t>
            </a:r>
          </a:p>
          <a:p>
            <a:r>
              <a:rPr lang="pt-PT" altLang="ja-JP" dirty="0"/>
              <a:t>Capitalize on historical and cultural heritage </a:t>
            </a:r>
            <a:r>
              <a:rPr lang="pt-PT" altLang="ja-JP" dirty="0" smtClean="0"/>
              <a:t>abroad</a:t>
            </a:r>
          </a:p>
          <a:p>
            <a:r>
              <a:rPr lang="pt-PT" altLang="ja-JP" dirty="0" smtClean="0"/>
              <a:t>Recent </a:t>
            </a:r>
            <a:r>
              <a:rPr lang="pt-PT" altLang="ja-JP" dirty="0"/>
              <a:t>diplomatic developments between Portugal and Japan</a:t>
            </a:r>
          </a:p>
          <a:p>
            <a:r>
              <a:rPr lang="pt-PT" altLang="ja-JP" dirty="0"/>
              <a:t>Few research in export barriers to Japan from </a:t>
            </a:r>
            <a:r>
              <a:rPr lang="pt-PT" altLang="ja-JP" dirty="0" smtClean="0"/>
              <a:t>Portugal</a:t>
            </a:r>
          </a:p>
          <a:p>
            <a:r>
              <a:rPr lang="pt-PT" altLang="ja-JP" dirty="0" smtClean="0"/>
              <a:t>Japan’s </a:t>
            </a:r>
            <a:r>
              <a:rPr lang="pt-PT" altLang="ja-JP" dirty="0"/>
              <a:t>eagerness for reforms</a:t>
            </a:r>
          </a:p>
          <a:p>
            <a:r>
              <a:rPr lang="pt-PT" altLang="ja-JP" dirty="0" smtClean="0"/>
              <a:t>EU-Japan Economic Partnership Agreement (EPA)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pt-PT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351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23875" cy="6858000"/>
          </a:xfrm>
          <a:prstGeom prst="rect">
            <a:avLst/>
          </a:prstGeom>
          <a:solidFill>
            <a:srgbClr val="04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pt-PT" altLang="ja-JP" sz="2400" dirty="0" smtClean="0"/>
              <a:t>Portugal-Japan Trade Overview</a:t>
            </a:r>
            <a:endParaRPr kumimoji="1" lang="ja-JP" alt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4" y="0"/>
            <a:ext cx="11672356" cy="742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4" y="0"/>
            <a:ext cx="51435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14" y="0"/>
            <a:ext cx="51447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3144" y="0"/>
            <a:ext cx="138407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7769" y="3564594"/>
            <a:ext cx="401103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altLang="ja-JP" sz="4000" dirty="0"/>
              <a:t>1 February </a:t>
            </a:r>
            <a:r>
              <a:rPr lang="pt-PT" altLang="ja-JP" sz="4000" dirty="0" smtClean="0"/>
              <a:t>2019</a:t>
            </a:r>
            <a:endParaRPr lang="pt-PT" altLang="ja-JP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37799" y="2139446"/>
            <a:ext cx="3550972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altLang="ja-JP" sz="4000" dirty="0" smtClean="0"/>
              <a:t>15 year period</a:t>
            </a:r>
            <a:endParaRPr lang="pt-PT" altLang="ja-JP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342659" y="4999118"/>
            <a:ext cx="4341253" cy="707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altLang="ja-JP" sz="4000" dirty="0" smtClean="0"/>
              <a:t>91-97% reduction</a:t>
            </a:r>
            <a:endParaRPr lang="pt-PT" altLang="ja-JP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78477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5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836985"/>
            <a:ext cx="11119338" cy="3024553"/>
          </a:xfrm>
        </p:spPr>
        <p:txBody>
          <a:bodyPr>
            <a:noAutofit/>
          </a:bodyPr>
          <a:lstStyle/>
          <a:p>
            <a:r>
              <a:rPr lang="pt-PT" altLang="ja-JP" sz="5400" b="1" dirty="0" smtClean="0">
                <a:solidFill>
                  <a:schemeClr val="bg1"/>
                </a:solidFill>
              </a:rPr>
              <a:t>identify which export barriers are most relevant for Portuguese exporters (SMEs) to Japan.</a:t>
            </a:r>
            <a:r>
              <a:rPr kumimoji="1" lang="pt-PT" altLang="ja-JP" sz="5400" b="1" dirty="0" smtClean="0">
                <a:solidFill>
                  <a:schemeClr val="bg1"/>
                </a:solidFill>
              </a:rPr>
              <a:t/>
            </a:r>
            <a:br>
              <a:rPr kumimoji="1" lang="pt-PT" altLang="ja-JP" sz="5400" b="1" dirty="0" smtClean="0">
                <a:solidFill>
                  <a:schemeClr val="bg1"/>
                </a:solidFill>
              </a:rPr>
            </a:br>
            <a:endParaRPr kumimoji="1" lang="ja-JP" altLang="en-US" sz="5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13655"/>
            <a:ext cx="1936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ja-JP" sz="5400" b="1" dirty="0">
                <a:solidFill>
                  <a:srgbClr val="FF0000"/>
                </a:solidFill>
              </a:rPr>
              <a:t>Goal:</a:t>
            </a:r>
            <a:endParaRPr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302597"/>
          </a:xfrm>
          <a:solidFill>
            <a:srgbClr val="0070C0"/>
          </a:solidFill>
        </p:spPr>
        <p:txBody>
          <a:bodyPr wrap="none" bIns="0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>
                    <a:lumMod val="85000"/>
                  </a:schemeClr>
                </a:solidFill>
              </a:rPr>
              <a:t>Literature Review</a:t>
            </a:r>
            <a:endParaRPr lang="en-US" sz="8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86" y="3707792"/>
            <a:ext cx="65133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</a:t>
            </a:r>
            <a:r>
              <a:rPr kumimoji="1" lang="pt-PT" altLang="ja-JP" sz="4000" dirty="0" err="1" smtClean="0"/>
              <a:t>Export</a:t>
            </a:r>
            <a:endParaRPr kumimoji="1" lang="pt-PT" altLang="ja-JP" sz="4000" dirty="0" smtClean="0"/>
          </a:p>
          <a:p>
            <a:pPr marL="342900" indent="-342900">
              <a:buFont typeface="+mj-lt"/>
              <a:buAutoNum type="arabicPeriod"/>
            </a:pPr>
            <a:r>
              <a:rPr lang="pt-PT" altLang="ja-JP" sz="4000" dirty="0" smtClean="0"/>
              <a:t> </a:t>
            </a:r>
            <a:r>
              <a:rPr lang="pt-PT" altLang="ja-JP" sz="4000" dirty="0" err="1" smtClean="0"/>
              <a:t>Grouping</a:t>
            </a:r>
            <a:r>
              <a:rPr lang="pt-PT" altLang="ja-JP" sz="4000" dirty="0" smtClean="0"/>
              <a:t> export barriers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pt-PT" altLang="ja-JP" sz="4000" dirty="0" smtClean="0"/>
              <a:t> Studies on Japan</a:t>
            </a:r>
          </a:p>
        </p:txBody>
      </p:sp>
    </p:spTree>
    <p:extLst>
      <p:ext uri="{BB962C8B-B14F-4D97-AF65-F5344CB8AC3E}">
        <p14:creationId xmlns:p14="http://schemas.microsoft.com/office/powerpoint/2010/main" val="868993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514350"/>
            <a:ext cx="26765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Choice of entry modes</a:t>
            </a:r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7324725" y="1502311"/>
            <a:ext cx="26765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Equity (FDI) modes</a:t>
            </a:r>
            <a:endParaRPr kumimoji="1" lang="ja-JP" altLang="en-US" dirty="0"/>
          </a:p>
        </p:txBody>
      </p:sp>
      <p:cxnSp>
        <p:nvCxnSpPr>
          <p:cNvPr id="8" name="Elbow Connector 7"/>
          <p:cNvCxnSpPr>
            <a:stCxn id="4" idx="2"/>
            <a:endCxn id="5" idx="0"/>
          </p:cNvCxnSpPr>
          <p:nvPr/>
        </p:nvCxnSpPr>
        <p:spPr>
          <a:xfrm rot="5400000">
            <a:off x="4454277" y="-29875"/>
            <a:ext cx="392602" cy="2671770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Elbow Connector 9"/>
          <p:cNvCxnSpPr>
            <a:stCxn id="4" idx="2"/>
            <a:endCxn id="6" idx="0"/>
          </p:cNvCxnSpPr>
          <p:nvPr/>
        </p:nvCxnSpPr>
        <p:spPr>
          <a:xfrm rot="16200000" flipH="1">
            <a:off x="7128424" y="-32253"/>
            <a:ext cx="392602" cy="2676525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Rectangle 11"/>
          <p:cNvSpPr/>
          <p:nvPr/>
        </p:nvSpPr>
        <p:spPr>
          <a:xfrm>
            <a:off x="1114418" y="2526341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Direct exports</a:t>
            </a:r>
            <a:endParaRPr kumimoji="1" lang="ja-JP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14417" y="3297333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Indirect exports</a:t>
            </a:r>
            <a:endParaRPr kumimoji="1"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14416" y="4082568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Others</a:t>
            </a:r>
            <a:endParaRPr kumimoji="1" lang="ja-JP" altLang="en-US" dirty="0"/>
          </a:p>
        </p:txBody>
      </p:sp>
      <p:sp>
        <p:nvSpPr>
          <p:cNvPr id="15" name="Rectangle 14"/>
          <p:cNvSpPr/>
          <p:nvPr/>
        </p:nvSpPr>
        <p:spPr>
          <a:xfrm>
            <a:off x="3786187" y="2526341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Contractual</a:t>
            </a:r>
          </a:p>
          <a:p>
            <a:pPr algn="ctr"/>
            <a:r>
              <a:rPr lang="en-US" altLang="ja-JP" dirty="0"/>
              <a:t>agreements</a:t>
            </a:r>
            <a:endParaRPr kumimoji="1" lang="ja-JP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86187" y="3297333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Licensing/franchising</a:t>
            </a:r>
            <a:endParaRPr kumimoji="1" lang="ja-JP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86186" y="4068325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Turnkey </a:t>
            </a:r>
            <a:r>
              <a:rPr lang="en-US" altLang="ja-JP" dirty="0"/>
              <a:t>projects</a:t>
            </a:r>
            <a:endParaRPr kumimoji="1" lang="ja-JP" alt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71887" y="4833893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R&amp;D contracts</a:t>
            </a:r>
            <a:endParaRPr kumimoji="1" lang="ja-JP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71886" y="5610309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Co-marketing</a:t>
            </a:r>
            <a:endParaRPr kumimoji="1" lang="ja-JP" altLang="en-US" dirty="0"/>
          </a:p>
        </p:txBody>
      </p:sp>
      <p:cxnSp>
        <p:nvCxnSpPr>
          <p:cNvPr id="23" name="Elbow Connector 22"/>
          <p:cNvCxnSpPr>
            <a:stCxn id="5" idx="2"/>
            <a:endCxn id="15" idx="0"/>
          </p:cNvCxnSpPr>
          <p:nvPr/>
        </p:nvCxnSpPr>
        <p:spPr>
          <a:xfrm rot="16200000" flipH="1">
            <a:off x="3767111" y="1645251"/>
            <a:ext cx="428671" cy="1333507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Elbow Connector 26"/>
          <p:cNvCxnSpPr>
            <a:stCxn id="12" idx="1"/>
            <a:endCxn id="13" idx="1"/>
          </p:cNvCxnSpPr>
          <p:nvPr/>
        </p:nvCxnSpPr>
        <p:spPr>
          <a:xfrm rot="10800000" flipV="1">
            <a:off x="1114418" y="2824021"/>
            <a:ext cx="1" cy="770992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Elbow Connector 28"/>
          <p:cNvCxnSpPr>
            <a:stCxn id="13" idx="1"/>
            <a:endCxn id="14" idx="1"/>
          </p:cNvCxnSpPr>
          <p:nvPr/>
        </p:nvCxnSpPr>
        <p:spPr>
          <a:xfrm rot="10800000" flipV="1">
            <a:off x="1114417" y="3595012"/>
            <a:ext cx="1" cy="785235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Rectangle 31"/>
          <p:cNvSpPr/>
          <p:nvPr/>
        </p:nvSpPr>
        <p:spPr>
          <a:xfrm>
            <a:off x="6467469" y="2526341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Joint</a:t>
            </a:r>
            <a:endParaRPr lang="en-US" altLang="ja-JP" dirty="0"/>
          </a:p>
          <a:p>
            <a:pPr algn="ctr"/>
            <a:r>
              <a:rPr lang="en-US" altLang="ja-JP" dirty="0" smtClean="0"/>
              <a:t>ventures</a:t>
            </a:r>
            <a:endParaRPr lang="en-US" altLang="ja-JP" dirty="0"/>
          </a:p>
        </p:txBody>
      </p:sp>
      <p:sp>
        <p:nvSpPr>
          <p:cNvPr id="33" name="Rectangle 32"/>
          <p:cNvSpPr/>
          <p:nvPr/>
        </p:nvSpPr>
        <p:spPr>
          <a:xfrm>
            <a:off x="6467469" y="3297333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Minority JVs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57954" y="4026565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50–50 JVs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57953" y="4755797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Majority JVs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56696" y="2526341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W</a:t>
            </a:r>
            <a:r>
              <a:rPr lang="en-US" altLang="ja-JP" dirty="0" smtClean="0"/>
              <a:t>holly </a:t>
            </a:r>
            <a:r>
              <a:rPr lang="en-US" altLang="ja-JP" dirty="0"/>
              <a:t>owned</a:t>
            </a:r>
          </a:p>
          <a:p>
            <a:pPr algn="ctr"/>
            <a:r>
              <a:rPr lang="en-US" altLang="ja-JP" dirty="0" smtClean="0"/>
              <a:t>subsidiaries</a:t>
            </a:r>
            <a:endParaRPr lang="en-US" altLang="ja-JP" dirty="0"/>
          </a:p>
        </p:txBody>
      </p:sp>
      <p:sp>
        <p:nvSpPr>
          <p:cNvPr id="37" name="Rectangle 36"/>
          <p:cNvSpPr/>
          <p:nvPr/>
        </p:nvSpPr>
        <p:spPr>
          <a:xfrm>
            <a:off x="9156696" y="3293055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Greenfields</a:t>
            </a:r>
            <a:endParaRPr lang="en-US" altLang="ja-JP" dirty="0"/>
          </a:p>
        </p:txBody>
      </p:sp>
      <p:sp>
        <p:nvSpPr>
          <p:cNvPr id="38" name="Rectangle 37"/>
          <p:cNvSpPr/>
          <p:nvPr/>
        </p:nvSpPr>
        <p:spPr>
          <a:xfrm>
            <a:off x="9156695" y="4026564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Acquisitions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69396" y="4755797"/>
            <a:ext cx="17240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Others</a:t>
            </a:r>
          </a:p>
        </p:txBody>
      </p:sp>
      <p:cxnSp>
        <p:nvCxnSpPr>
          <p:cNvPr id="56" name="Elbow Connector 55"/>
          <p:cNvCxnSpPr>
            <a:stCxn id="6" idx="2"/>
            <a:endCxn id="32" idx="0"/>
          </p:cNvCxnSpPr>
          <p:nvPr/>
        </p:nvCxnSpPr>
        <p:spPr>
          <a:xfrm rot="5400000">
            <a:off x="7781900" y="1645252"/>
            <a:ext cx="428671" cy="1333506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Elbow Connector 57"/>
          <p:cNvCxnSpPr>
            <a:stCxn id="6" idx="2"/>
            <a:endCxn id="36" idx="0"/>
          </p:cNvCxnSpPr>
          <p:nvPr/>
        </p:nvCxnSpPr>
        <p:spPr>
          <a:xfrm rot="16200000" flipH="1">
            <a:off x="9126513" y="1634144"/>
            <a:ext cx="428671" cy="1355721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Elbow Connector 59"/>
          <p:cNvCxnSpPr>
            <a:stCxn id="15" idx="1"/>
            <a:endCxn id="16" idx="1"/>
          </p:cNvCxnSpPr>
          <p:nvPr/>
        </p:nvCxnSpPr>
        <p:spPr>
          <a:xfrm rot="10800000" flipV="1">
            <a:off x="3786187" y="2824021"/>
            <a:ext cx="12700" cy="770992"/>
          </a:xfrm>
          <a:prstGeom prst="bentConnector3">
            <a:avLst>
              <a:gd name="adj1" fmla="val 18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2" name="Elbow Connector 61"/>
          <p:cNvCxnSpPr>
            <a:stCxn id="16" idx="1"/>
            <a:endCxn id="17" idx="1"/>
          </p:cNvCxnSpPr>
          <p:nvPr/>
        </p:nvCxnSpPr>
        <p:spPr>
          <a:xfrm rot="10800000" flipV="1">
            <a:off x="3786187" y="3595013"/>
            <a:ext cx="1" cy="770992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Elbow Connector 63"/>
          <p:cNvCxnSpPr>
            <a:stCxn id="17" idx="1"/>
            <a:endCxn id="18" idx="1"/>
          </p:cNvCxnSpPr>
          <p:nvPr/>
        </p:nvCxnSpPr>
        <p:spPr>
          <a:xfrm rot="10800000" flipV="1">
            <a:off x="3771888" y="4366005"/>
            <a:ext cx="14299" cy="765568"/>
          </a:xfrm>
          <a:prstGeom prst="bentConnector3">
            <a:avLst>
              <a:gd name="adj1" fmla="val 16987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6" name="Elbow Connector 65"/>
          <p:cNvCxnSpPr>
            <a:stCxn id="18" idx="1"/>
            <a:endCxn id="19" idx="1"/>
          </p:cNvCxnSpPr>
          <p:nvPr/>
        </p:nvCxnSpPr>
        <p:spPr>
          <a:xfrm rot="10800000" flipV="1">
            <a:off x="3771887" y="5131573"/>
            <a:ext cx="1" cy="776416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Elbow Connector 67"/>
          <p:cNvCxnSpPr>
            <a:stCxn id="32" idx="1"/>
            <a:endCxn id="33" idx="1"/>
          </p:cNvCxnSpPr>
          <p:nvPr/>
        </p:nvCxnSpPr>
        <p:spPr>
          <a:xfrm rot="10800000" flipV="1">
            <a:off x="6467469" y="2824021"/>
            <a:ext cx="12700" cy="770992"/>
          </a:xfrm>
          <a:prstGeom prst="bentConnector3">
            <a:avLst>
              <a:gd name="adj1" fmla="val 19358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" name="Elbow Connector 69"/>
          <p:cNvCxnSpPr>
            <a:stCxn id="33" idx="1"/>
            <a:endCxn id="34" idx="1"/>
          </p:cNvCxnSpPr>
          <p:nvPr/>
        </p:nvCxnSpPr>
        <p:spPr>
          <a:xfrm rot="10800000" flipV="1">
            <a:off x="6457955" y="3595013"/>
            <a:ext cx="9515" cy="729232"/>
          </a:xfrm>
          <a:prstGeom prst="bentConnector3">
            <a:avLst>
              <a:gd name="adj1" fmla="val 24836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4" name="Elbow Connector 73"/>
          <p:cNvCxnSpPr>
            <a:stCxn id="36" idx="1"/>
            <a:endCxn id="37" idx="1"/>
          </p:cNvCxnSpPr>
          <p:nvPr/>
        </p:nvCxnSpPr>
        <p:spPr>
          <a:xfrm rot="10800000" flipV="1">
            <a:off x="9156696" y="2824021"/>
            <a:ext cx="12700" cy="766714"/>
          </a:xfrm>
          <a:prstGeom prst="bentConnector3">
            <a:avLst>
              <a:gd name="adj1" fmla="val 19358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6" name="Elbow Connector 105"/>
          <p:cNvCxnSpPr>
            <a:stCxn id="34" idx="1"/>
            <a:endCxn id="35" idx="1"/>
          </p:cNvCxnSpPr>
          <p:nvPr/>
        </p:nvCxnSpPr>
        <p:spPr>
          <a:xfrm rot="10800000" flipV="1">
            <a:off x="6457954" y="4324245"/>
            <a:ext cx="1" cy="729232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2" name="Elbow Connector 111"/>
          <p:cNvCxnSpPr>
            <a:stCxn id="37" idx="1"/>
            <a:endCxn id="38" idx="1"/>
          </p:cNvCxnSpPr>
          <p:nvPr/>
        </p:nvCxnSpPr>
        <p:spPr>
          <a:xfrm rot="10800000" flipV="1">
            <a:off x="9156696" y="3590734"/>
            <a:ext cx="1" cy="733509"/>
          </a:xfrm>
          <a:prstGeom prst="bentConnector3">
            <a:avLst>
              <a:gd name="adj1" fmla="val 22860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4" name="Elbow Connector 113"/>
          <p:cNvCxnSpPr>
            <a:stCxn id="38" idx="1"/>
            <a:endCxn id="39" idx="1"/>
          </p:cNvCxnSpPr>
          <p:nvPr/>
        </p:nvCxnSpPr>
        <p:spPr>
          <a:xfrm rot="10800000" flipH="1" flipV="1">
            <a:off x="9156694" y="4324243"/>
            <a:ext cx="12701" cy="729233"/>
          </a:xfrm>
          <a:prstGeom prst="bentConnector3">
            <a:avLst>
              <a:gd name="adj1" fmla="val -1799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8" name="TextBox 117"/>
          <p:cNvSpPr txBox="1"/>
          <p:nvPr/>
        </p:nvSpPr>
        <p:spPr>
          <a:xfrm>
            <a:off x="0" y="6525324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pt-PT" altLang="ja-JP" sz="1200" dirty="0" smtClean="0"/>
              <a:t>Peng, M. (2018)</a:t>
            </a:r>
            <a:endParaRPr kumimoji="1" lang="ja-JP" altLang="en-US" sz="1200" dirty="0"/>
          </a:p>
        </p:txBody>
      </p:sp>
      <p:sp>
        <p:nvSpPr>
          <p:cNvPr id="121" name="Rectangle 120"/>
          <p:cNvSpPr/>
          <p:nvPr/>
        </p:nvSpPr>
        <p:spPr>
          <a:xfrm>
            <a:off x="3314693" y="0"/>
            <a:ext cx="887730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pt-PT" altLang="ja-JP" sz="7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altLang="ja-JP" sz="7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altLang="ja-JP" sz="7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altLang="ja-JP" sz="7000" dirty="0" smtClean="0"/>
              <a:t>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pt-PT" altLang="ja-JP" sz="7000" dirty="0" smtClean="0"/>
              <a:t>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altLang="ja-JP" sz="7000" dirty="0" smtClean="0"/>
              <a:t>Market knowledge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6430" y="1502311"/>
            <a:ext cx="2676525" cy="5953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Non-equity </a:t>
            </a:r>
            <a:r>
              <a:rPr lang="en-US" altLang="ja-JP" dirty="0"/>
              <a:t>modes</a:t>
            </a:r>
            <a:endParaRPr kumimoji="1" lang="ja-JP" altLang="en-US" dirty="0"/>
          </a:p>
        </p:txBody>
      </p:sp>
      <p:cxnSp>
        <p:nvCxnSpPr>
          <p:cNvPr id="21" name="Elbow Connector 20"/>
          <p:cNvCxnSpPr>
            <a:stCxn id="5" idx="2"/>
            <a:endCxn id="12" idx="0"/>
          </p:cNvCxnSpPr>
          <p:nvPr/>
        </p:nvCxnSpPr>
        <p:spPr>
          <a:xfrm rot="5400000">
            <a:off x="2431227" y="1642874"/>
            <a:ext cx="428671" cy="1338262"/>
          </a:xfrm>
          <a:prstGeom prst="bentConnector3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2851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1819</TotalTime>
  <Words>3637</Words>
  <Application>Microsoft Office PowerPoint</Application>
  <PresentationFormat>Widescreen</PresentationFormat>
  <Paragraphs>798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SimSun</vt:lpstr>
      <vt:lpstr>游ゴシック</vt:lpstr>
      <vt:lpstr>游ゴシック Light</vt:lpstr>
      <vt:lpstr>Arial</vt:lpstr>
      <vt:lpstr>Arial Black</vt:lpstr>
      <vt:lpstr>Garamond</vt:lpstr>
      <vt:lpstr>Times New Roman</vt:lpstr>
      <vt:lpstr>Office Theme</vt:lpstr>
      <vt:lpstr>INTERNATIONALIZATION OF PORTUGUESE SME TO JAPAN: A FOCUS ON EXPORT BARRIERS</vt:lpstr>
      <vt:lpstr>Table of contents</vt:lpstr>
      <vt:lpstr>Introduction</vt:lpstr>
      <vt:lpstr>PowerPoint Presentation</vt:lpstr>
      <vt:lpstr>Introduction</vt:lpstr>
      <vt:lpstr>PowerPoint Presentation</vt:lpstr>
      <vt:lpstr>identify which export barriers are most relevant for Portuguese exporters (SMEs) to Japan. </vt:lpstr>
      <vt:lpstr>Literature Review</vt:lpstr>
      <vt:lpstr>PowerPoint Presentation</vt:lpstr>
      <vt:lpstr>Export barriers</vt:lpstr>
      <vt:lpstr>Export barriers</vt:lpstr>
      <vt:lpstr>PowerPoint Presentation</vt:lpstr>
      <vt:lpstr>PowerPoint Presentation</vt:lpstr>
      <vt:lpstr>PowerPoint Presentation</vt:lpstr>
      <vt:lpstr>Studies on Japan</vt:lpstr>
      <vt:lpstr>PowerPoint Presentation</vt:lpstr>
      <vt:lpstr>PowerPoint Presentation</vt:lpstr>
      <vt:lpstr>Research Methodology</vt:lpstr>
      <vt:lpstr>Research goal</vt:lpstr>
      <vt:lpstr>Research strategy</vt:lpstr>
      <vt:lpstr>Controllable elements</vt:lpstr>
      <vt:lpstr>Questionnaires</vt:lpstr>
      <vt:lpstr>Questionnaires</vt:lpstr>
      <vt:lpstr>Sample</vt:lpstr>
      <vt:lpstr>PowerPoint Presentation</vt:lpstr>
      <vt:lpstr>PowerPoint Presentation</vt:lpstr>
      <vt:lpstr>Findings and Discussion</vt:lpstr>
      <vt:lpstr>Part 1</vt:lpstr>
      <vt:lpstr>Part 1</vt:lpstr>
      <vt:lpstr>Part 2</vt:lpstr>
      <vt:lpstr>Part 2</vt:lpstr>
      <vt:lpstr>Part 3</vt:lpstr>
      <vt:lpstr>Part 3</vt:lpstr>
      <vt:lpstr>Part 4</vt:lpstr>
      <vt:lpstr>Part 4</vt:lpstr>
      <vt:lpstr>Part 5</vt:lpstr>
      <vt:lpstr>Factor analysis</vt:lpstr>
      <vt:lpstr>PowerPoint Presentation</vt:lpstr>
      <vt:lpstr>PowerPoint Presentation</vt:lpstr>
      <vt:lpstr>Conclusion</vt:lpstr>
      <vt:lpstr>Conclusion</vt:lpstr>
      <vt:lpstr>Conclusion</vt:lpstr>
      <vt:lpstr>Thank you. Obrigado. ありがとうございます。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RMSVKM</dc:creator>
  <cp:lastModifiedBy>RMSVKM</cp:lastModifiedBy>
  <cp:revision>188</cp:revision>
  <dcterms:created xsi:type="dcterms:W3CDTF">2021-08-19T07:08:50Z</dcterms:created>
  <dcterms:modified xsi:type="dcterms:W3CDTF">2021-12-14T07:28:06Z</dcterms:modified>
</cp:coreProperties>
</file>